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3"/>
  </p:notesMasterIdLst>
  <p:handoutMasterIdLst>
    <p:handoutMasterId r:id="rId34"/>
  </p:handoutMasterIdLst>
  <p:sldIdLst>
    <p:sldId id="256" r:id="rId2"/>
    <p:sldId id="257" r:id="rId3"/>
    <p:sldId id="258" r:id="rId4"/>
    <p:sldId id="259" r:id="rId5"/>
    <p:sldId id="276" r:id="rId6"/>
    <p:sldId id="260" r:id="rId7"/>
    <p:sldId id="277" r:id="rId8"/>
    <p:sldId id="261" r:id="rId9"/>
    <p:sldId id="278" r:id="rId10"/>
    <p:sldId id="262" r:id="rId11"/>
    <p:sldId id="279" r:id="rId12"/>
    <p:sldId id="280" r:id="rId13"/>
    <p:sldId id="263" r:id="rId14"/>
    <p:sldId id="264" r:id="rId15"/>
    <p:sldId id="265" r:id="rId16"/>
    <p:sldId id="281" r:id="rId17"/>
    <p:sldId id="266" r:id="rId18"/>
    <p:sldId id="267" r:id="rId19"/>
    <p:sldId id="268" r:id="rId20"/>
    <p:sldId id="269" r:id="rId21"/>
    <p:sldId id="285" r:id="rId22"/>
    <p:sldId id="286" r:id="rId23"/>
    <p:sldId id="270" r:id="rId24"/>
    <p:sldId id="271" r:id="rId25"/>
    <p:sldId id="272" r:id="rId26"/>
    <p:sldId id="273" r:id="rId27"/>
    <p:sldId id="274" r:id="rId28"/>
    <p:sldId id="282" r:id="rId29"/>
    <p:sldId id="275" r:id="rId30"/>
    <p:sldId id="283" r:id="rId31"/>
    <p:sldId id="284" r:id="rId32"/>
  </p:sldIdLst>
  <p:sldSz cx="9144000" cy="6858000" type="screen4x3"/>
  <p:notesSz cx="7053263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CC3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  <a:tblStyle styleId="{3C2FFA5D-87B4-456A-9821-1D502468CF0F}" styleName="Themed Style 1 - Acc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777" autoAdjust="0"/>
    <p:restoredTop sz="94660"/>
  </p:normalViewPr>
  <p:slideViewPr>
    <p:cSldViewPr>
      <p:cViewPr varScale="1">
        <p:scale>
          <a:sx n="70" d="100"/>
          <a:sy n="70" d="100"/>
        </p:scale>
        <p:origin x="510" y="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handoutMaster" Target="handoutMasters/handoutMaster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notesMaster" Target="notesMasters/notesMaster1.xml"/><Relationship Id="rId38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heme" Target="theme/theme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viewProps" Target="view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6414" cy="467072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995217" y="0"/>
            <a:ext cx="3056414" cy="467072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r">
              <a:defRPr sz="1200"/>
            </a:lvl1pPr>
          </a:lstStyle>
          <a:p>
            <a:fld id="{27B426FC-B780-4336-8D4A-B3216AD48986}" type="datetimeFigureOut">
              <a:rPr lang="en-US" smtClean="0"/>
              <a:t>4/3/2017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842030"/>
            <a:ext cx="3056414" cy="467071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995217" y="8842030"/>
            <a:ext cx="3056414" cy="467071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r">
              <a:defRPr sz="1200"/>
            </a:lvl1pPr>
          </a:lstStyle>
          <a:p>
            <a:fld id="{C31BFD94-AAF3-49F4-A0C5-FF508B02B064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5455498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95217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r">
              <a:defRPr sz="1200"/>
            </a:lvl1pPr>
          </a:lstStyle>
          <a:p>
            <a:fld id="{22F5DE6B-0DE6-4730-9E2F-439F09064AD5}" type="datetimeFigureOut">
              <a:rPr lang="en-US" smtClean="0"/>
              <a:pPr/>
              <a:t>4/3/2017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497" tIns="46749" rIns="93497" bIns="4674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5327" y="4421823"/>
            <a:ext cx="5642610" cy="4189095"/>
          </a:xfrm>
          <a:prstGeom prst="rect">
            <a:avLst/>
          </a:prstGeom>
        </p:spPr>
        <p:txBody>
          <a:bodyPr vert="horz" lIns="93497" tIns="46749" rIns="93497" bIns="4674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95217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r">
              <a:defRPr sz="1200"/>
            </a:lvl1pPr>
          </a:lstStyle>
          <a:p>
            <a:fld id="{324F3C58-1917-45D1-810B-09D0A701D700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3244175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4F3C58-1917-45D1-810B-09D0A701D700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6675549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4F3C58-1917-45D1-810B-09D0A701D700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5575860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4F3C58-1917-45D1-810B-09D0A701D700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6315485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4F3C58-1917-45D1-810B-09D0A701D700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78154663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4F3C58-1917-45D1-810B-09D0A701D700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2012285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4F3C58-1917-45D1-810B-09D0A701D700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2079951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4F3C58-1917-45D1-810B-09D0A701D700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47819312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4F3C58-1917-45D1-810B-09D0A701D700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4663581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4F3C58-1917-45D1-810B-09D0A701D700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58518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4F3C58-1917-45D1-810B-09D0A701D700}" type="slidenum">
              <a:rPr lang="en-US" smtClean="0"/>
              <a:pPr/>
              <a:t>18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04905880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4F3C58-1917-45D1-810B-09D0A701D700}" type="slidenum">
              <a:rPr lang="en-US" smtClean="0"/>
              <a:pPr/>
              <a:t>19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83119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4F3C58-1917-45D1-810B-09D0A701D700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2021806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4F3C58-1917-45D1-810B-09D0A701D700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203183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4F3C58-1917-45D1-810B-09D0A701D700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7350801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4F3C58-1917-45D1-810B-09D0A701D700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5140618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4F3C58-1917-45D1-810B-09D0A701D700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19886544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4F3C58-1917-45D1-810B-09D0A701D700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8227897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4F3C58-1917-45D1-810B-09D0A701D700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76604060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4F3C58-1917-45D1-810B-09D0A701D700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6744217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4F3C58-1917-45D1-810B-09D0A701D700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621459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4F3C58-1917-45D1-810B-09D0A701D700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6825429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4F3C58-1917-45D1-810B-09D0A701D700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92720121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4F3C58-1917-45D1-810B-09D0A701D700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453894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4F3C58-1917-45D1-810B-09D0A701D700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4838657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4F3C58-1917-45D1-810B-09D0A701D700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180442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4F3C58-1917-45D1-810B-09D0A701D700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40997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4F3C58-1917-45D1-810B-09D0A701D700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7980506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4F3C58-1917-45D1-810B-09D0A701D700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21345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4F3C58-1917-45D1-810B-09D0A701D700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2284644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4F3C58-1917-45D1-810B-09D0A701D700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1371427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56C56-2337-43AF-8F51-5060905F1C67}" type="datetimeFigureOut">
              <a:rPr lang="en-US" smtClean="0"/>
              <a:pPr/>
              <a:t>4/3/2017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961C-0BA2-4CFE-BA3A-90C1A60A1C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56C56-2337-43AF-8F51-5060905F1C67}" type="datetimeFigureOut">
              <a:rPr lang="en-US" smtClean="0"/>
              <a:pPr/>
              <a:t>4/3/2017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961C-0BA2-4CFE-BA3A-90C1A60A1C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56C56-2337-43AF-8F51-5060905F1C67}" type="datetimeFigureOut">
              <a:rPr lang="en-US" smtClean="0"/>
              <a:pPr/>
              <a:t>4/3/2017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961C-0BA2-4CFE-BA3A-90C1A60A1C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56C56-2337-43AF-8F51-5060905F1C67}" type="datetimeFigureOut">
              <a:rPr lang="en-US" smtClean="0"/>
              <a:pPr/>
              <a:t>4/3/2017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961C-0BA2-4CFE-BA3A-90C1A60A1C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56C56-2337-43AF-8F51-5060905F1C67}" type="datetimeFigureOut">
              <a:rPr lang="en-US" smtClean="0"/>
              <a:pPr/>
              <a:t>4/3/2017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961C-0BA2-4CFE-BA3A-90C1A60A1C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56C56-2337-43AF-8F51-5060905F1C67}" type="datetimeFigureOut">
              <a:rPr lang="en-US" smtClean="0"/>
              <a:pPr/>
              <a:t>4/3/2017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961C-0BA2-4CFE-BA3A-90C1A60A1C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56C56-2337-43AF-8F51-5060905F1C67}" type="datetimeFigureOut">
              <a:rPr lang="en-US" smtClean="0"/>
              <a:pPr/>
              <a:t>4/3/2017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961C-0BA2-4CFE-BA3A-90C1A60A1C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56C56-2337-43AF-8F51-5060905F1C67}" type="datetimeFigureOut">
              <a:rPr lang="en-US" smtClean="0"/>
              <a:pPr/>
              <a:t>4/3/2017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961C-0BA2-4CFE-BA3A-90C1A60A1C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56C56-2337-43AF-8F51-5060905F1C67}" type="datetimeFigureOut">
              <a:rPr lang="en-US" smtClean="0"/>
              <a:pPr/>
              <a:t>4/3/2017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961C-0BA2-4CFE-BA3A-90C1A60A1C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56C56-2337-43AF-8F51-5060905F1C67}" type="datetimeFigureOut">
              <a:rPr lang="en-US" smtClean="0"/>
              <a:pPr/>
              <a:t>4/3/2017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961C-0BA2-4CFE-BA3A-90C1A60A1C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B56C56-2337-43AF-8F51-5060905F1C67}" type="datetimeFigureOut">
              <a:rPr lang="en-US" smtClean="0"/>
              <a:pPr/>
              <a:t>4/3/2017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20A961C-0BA2-4CFE-BA3A-90C1A60A1CBC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33CC33">
            <a:alpha val="4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B56C56-2337-43AF-8F51-5060905F1C67}" type="datetimeFigureOut">
              <a:rPr lang="en-US" smtClean="0"/>
              <a:pPr/>
              <a:t>4/3/2017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20A961C-0BA2-4CFE-BA3A-90C1A60A1CBC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s://www.youtube.com/watch?v=2xpTz7SUbnc" TargetMode="External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png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images.google.com/imgres?imgurl=http://mwhhonourswiki2009-per4.wikispaces.com/file/view/Mendel_Gregor_1822-1884.jpg/94740310/Mendel_Gregor_1822-1884.jpg&amp;imgrefurl=http://mwhhonourswiki2009-per4.wikispaces.com/genetics&amp;usg=__esj8WVYfm3-RMSrZBGoX0uBWRW4=&amp;h=1433&amp;w=1201&amp;sz=148&amp;hl=en&amp;start=3&amp;itbs=1&amp;tbnid=Yh07qygPzny-xM:&amp;tbnh=150&amp;tbnw=126&amp;prev=/images?q=gregor+mendel&amp;hl=en&amp;safe=active&amp;gbv=2&amp;tbs=isch:1" TargetMode="Externa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7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gif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2.gif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4.jpeg"/><Relationship Id="rId4" Type="http://schemas.openxmlformats.org/officeDocument/2006/relationships/image" Target="../media/image23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7" Type="http://schemas.openxmlformats.org/officeDocument/2006/relationships/image" Target="../media/image27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4.bp.blogspot.com/_DZH2cmCoois/Rd8Uf-4z8CI/AAAAAAAABCo/EKzhU4Ve7Hk/s400/ABO_Punnett_square_3.jpg" TargetMode="External"/><Relationship Id="rId5" Type="http://schemas.openxmlformats.org/officeDocument/2006/relationships/image" Target="../media/image26.jpeg"/><Relationship Id="rId4" Type="http://schemas.openxmlformats.org/officeDocument/2006/relationships/image" Target="../media/image25.jpeg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30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29.jpeg"/><Relationship Id="rId4" Type="http://schemas.openxmlformats.org/officeDocument/2006/relationships/image" Target="../media/image28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4.jpeg"/><Relationship Id="rId5" Type="http://schemas.openxmlformats.org/officeDocument/2006/relationships/hyperlink" Target="http://images.google.com/imgres?imgurl=http://blog.savcds.org/swanson/files/2010/01/mendel.png&amp;imgrefurl=http://blog.savcds.org/swanson/2010/01/05/peas-mama-can-i-have-those-genes/&amp;usg=__cSXDx_MADzc17MSi67r8yTJlFGk=&amp;h=400&amp;w=321&amp;sz=295&amp;hl=en&amp;start=11&amp;um=1&amp;itbs=1&amp;tbnid=514QYo8c2yKiAM:&amp;tbnh=124&amp;tbnw=100&amp;prev=/images?q=mendel's+pea+plants&amp;um=1&amp;hl=en&amp;safe=active&amp;rlz=1T4DKUS_enUS267US267&amp;tbs=isch:1" TargetMode="Externa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hyperlink" Target="http://images.google.com/imgres?imgurl=http://www.scq.ubc.ca/wp-content/mendel.jpg&amp;imgrefurl=http://www.scq.ubc.ca/a-monks-flourishing-garden-the-basics-of-molecular-biology-explained/&amp;usg=__mhUxoEsUViNFb91b_9rDA61wCyE=&amp;h=239&amp;w=396&amp;sz=52&amp;hl=en&amp;start=4&amp;um=1&amp;itbs=1&amp;tbnid=A1tsgmCouGm2GM:&amp;tbnh=75&amp;tbnw=124&amp;prev=/images?q=mendel&amp;um=1&amp;hl=en&amp;safe=active&amp;sa=N&amp;tbs=isch:1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hyperlink" Target="http://images.google.com/imgres?imgurl=http://www.dnalc.org/content/c16/16162/16162_pea4.jpg&amp;imgrefurl=http://www.dnalc.org/view/16162-Gallery-2-Album-Bernay-1876-93-Illustration-of-Pea-Plants.html&amp;usg=__wfJ6ZoEzovr3WwHIh0vWbrJDS1I=&amp;h=632&amp;w=424&amp;sz=92&amp;hl=en&amp;start=5&amp;um=1&amp;itbs=1&amp;tbnid=07lPCcbZVHYPHM:&amp;tbnh=137&amp;tbnw=92&amp;prev=/images?q=mendel's+pea+plants&amp;um=1&amp;hl=en&amp;safe=active&amp;rlz=1T4DKUS_enUS267US267&amp;tbs=isch:1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8.jpeg"/><Relationship Id="rId4" Type="http://schemas.openxmlformats.org/officeDocument/2006/relationships/hyperlink" Target="http://mac122.icu.ac.jp/gen-ed/mendel-gifs/04-mendel-1st-exp.JPG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8763000" cy="1470025"/>
          </a:xfrm>
        </p:spPr>
        <p:txBody>
          <a:bodyPr>
            <a:normAutofit fontScale="90000"/>
          </a:bodyPr>
          <a:lstStyle/>
          <a:p>
            <a:r>
              <a:rPr lang="en-US" b="1" smtClean="0">
                <a:latin typeface="Times New Roman" pitchFamily="18" charset="0"/>
                <a:cs typeface="Times New Roman" pitchFamily="18" charset="0"/>
              </a:rPr>
              <a:t>Biology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INTRODUCTION TO GENETICS</a:t>
            </a:r>
            <a:r>
              <a:rPr lang="en-US" dirty="0" smtClean="0"/>
              <a:t>	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Chapter 11 –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Gregor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Mendel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PRINCIPLE OF SEGREGATION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1295400"/>
            <a:ext cx="3962400" cy="526297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Blip>
                <a:blip r:embed="rId3"/>
              </a:buBlip>
            </a:pPr>
            <a:r>
              <a:rPr lang="en-US" sz="2400" b="1" u="sng" dirty="0" smtClean="0">
                <a:latin typeface="Times New Roman" pitchFamily="18" charset="0"/>
                <a:cs typeface="Times New Roman" pitchFamily="18" charset="0"/>
              </a:rPr>
              <a:t>Principle of Segregation -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Alleles for traits are separated during gamete formation.</a:t>
            </a:r>
          </a:p>
          <a:p>
            <a:pPr lvl="0">
              <a:buBlip>
                <a:blip r:embed="rId3"/>
              </a:buBlip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Crossed the F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plants to see what happened to the recessive traits.</a:t>
            </a:r>
          </a:p>
          <a:p>
            <a:pPr lvl="1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This  is the F</a:t>
            </a:r>
            <a:r>
              <a:rPr lang="en-US" sz="24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generation.</a:t>
            </a:r>
          </a:p>
          <a:p>
            <a:pPr lvl="2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Results – ¼ pure for tallness, </a:t>
            </a:r>
          </a:p>
          <a:p>
            <a:pPr lvl="2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½ Had alleles for tall &amp; short </a:t>
            </a:r>
          </a:p>
          <a:p>
            <a:pPr lvl="2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¼ were short.</a:t>
            </a:r>
          </a:p>
        </p:txBody>
      </p:sp>
      <p:pic>
        <p:nvPicPr>
          <p:cNvPr id="6" name="Picture 2" descr="http://library.thinkquest.org/C004367/media/mendel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95800" y="1828800"/>
            <a:ext cx="4000500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31618"/>
            <a:ext cx="8839200" cy="858982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PRINCIPLE OF SEGREGATION CONT’D</a:t>
            </a:r>
            <a:endParaRPr lang="en-US" sz="3200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1295400"/>
            <a:ext cx="4038600" cy="5632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Blip>
                <a:blip r:embed="rId3"/>
              </a:buBlip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Conclusion:</a:t>
            </a:r>
          </a:p>
          <a:p>
            <a:pPr lvl="1">
              <a:buBlip>
                <a:blip r:embed="rId3"/>
              </a:buBlip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Alleles for tall and short were segregated during gamete formation.</a:t>
            </a:r>
          </a:p>
          <a:p>
            <a:pPr lvl="1"/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Blip>
                <a:blip r:embed="rId3"/>
              </a:buBlip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Each gamete only carries one allele for each gene.</a:t>
            </a:r>
          </a:p>
          <a:p>
            <a:pPr lvl="0"/>
            <a:endParaRPr lang="en-US" sz="30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Blip>
                <a:blip r:embed="rId3"/>
              </a:buBlip>
            </a:pPr>
            <a:r>
              <a:rPr lang="en-US" sz="3000" dirty="0" smtClean="0">
                <a:latin typeface="Times New Roman" pitchFamily="18" charset="0"/>
                <a:cs typeface="Times New Roman" pitchFamily="18" charset="0"/>
              </a:rPr>
              <a:t>See Fig. 11-5, pg. 266</a:t>
            </a:r>
            <a:endParaRPr lang="en-US" sz="3000" dirty="0"/>
          </a:p>
        </p:txBody>
      </p:sp>
      <p:pic>
        <p:nvPicPr>
          <p:cNvPr id="64516" name="Picture 4" descr="http://www.scienceclarified.com/images/uesc_07_img0360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2286000"/>
            <a:ext cx="4171950" cy="2667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676400" y="228601"/>
            <a:ext cx="5181600" cy="761999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hlinkClick r:id="rId3"/>
              </a:rPr>
              <a:t>GREGOR MENDEL</a:t>
            </a:r>
            <a:endParaRPr lang="en-US" dirty="0"/>
          </a:p>
        </p:txBody>
      </p:sp>
      <p:pic>
        <p:nvPicPr>
          <p:cNvPr id="62468" name="Picture 4" descr="http://www.softchalk.com/lessonchallenge/lesson/genetics/Mendel_and_pea_plants_fina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33600" y="1600200"/>
            <a:ext cx="4791075" cy="381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4000" b="1" u="sng" dirty="0" smtClean="0">
                <a:latin typeface="Times New Roman" pitchFamily="18" charset="0"/>
                <a:cs typeface="Times New Roman" pitchFamily="18" charset="0"/>
              </a:rPr>
              <a:t>11-2  PROBABILITY AND PUNNETT SQUARES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304800" y="1447800"/>
            <a:ext cx="5334000" cy="369331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Probability – the likelihood that a certain event will occur.</a:t>
            </a:r>
          </a:p>
          <a:p>
            <a:pPr lvl="1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Flipping a coin = 50% chance of head &amp; 50% chance of tails, </a:t>
            </a:r>
          </a:p>
          <a:p>
            <a:pPr lvl="1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chances of getting heads is ½ </a:t>
            </a:r>
          </a:p>
          <a:p>
            <a:pPr lvl="1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 in 2 (1:2).</a:t>
            </a:r>
          </a:p>
          <a:p>
            <a:pPr lvl="0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See Fig. 11-6, pg. 267</a:t>
            </a:r>
          </a:p>
          <a:p>
            <a:pPr lvl="0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Probability can be used to predict the outcome of genetic crosses.</a:t>
            </a:r>
          </a:p>
          <a:p>
            <a:endParaRPr lang="en-US" dirty="0"/>
          </a:p>
        </p:txBody>
      </p:sp>
      <p:pic>
        <p:nvPicPr>
          <p:cNvPr id="26626" name="Picture 2" descr="http://academic.kellogg.edu/mckayg/buad112/web/pres/coin%20flip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81600" y="1600200"/>
            <a:ext cx="3409950" cy="394137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u="sng" dirty="0" smtClean="0">
                <a:latin typeface="Times New Roman" pitchFamily="18" charset="0"/>
                <a:cs typeface="Times New Roman" pitchFamily="18" charset="0"/>
              </a:rPr>
              <a:t>PROBABILITY AND PUNNETT SQUARES CONT’D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1371600"/>
            <a:ext cx="563880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/>
            <a:r>
              <a:rPr lang="en-US" sz="2200" b="1" u="sng" dirty="0" err="1" smtClean="0">
                <a:latin typeface="Times New Roman" pitchFamily="18" charset="0"/>
                <a:cs typeface="Times New Roman" pitchFamily="18" charset="0"/>
              </a:rPr>
              <a:t>Punnett</a:t>
            </a:r>
            <a:r>
              <a:rPr lang="en-US" sz="2200" b="1" u="sng" dirty="0" smtClean="0">
                <a:latin typeface="Times New Roman" pitchFamily="18" charset="0"/>
                <a:cs typeface="Times New Roman" pitchFamily="18" charset="0"/>
              </a:rPr>
              <a:t> Square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– used to show the possible gene combinations from a cross.</a:t>
            </a:r>
          </a:p>
          <a:p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0"/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Genotype – Genetic make up</a:t>
            </a:r>
          </a:p>
          <a:p>
            <a:pPr lvl="0"/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	Uses letters to show the 2 alleles.</a:t>
            </a:r>
          </a:p>
          <a:p>
            <a:pPr lvl="0"/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		Capital letter = dominant 		allele </a:t>
            </a:r>
          </a:p>
          <a:p>
            <a:pPr lvl="0"/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		lowercase letter  =  recessive 		allele.</a:t>
            </a:r>
          </a:p>
          <a:p>
            <a:pPr lvl="0"/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Ex. – Mendel’s pea plants – T = tall plants and t = short plants.</a:t>
            </a:r>
          </a:p>
          <a:p>
            <a:r>
              <a:rPr lang="en-US" sz="2200" i="1" dirty="0" smtClean="0">
                <a:latin typeface="Times New Roman" pitchFamily="18" charset="0"/>
                <a:cs typeface="Times New Roman" pitchFamily="18" charset="0"/>
              </a:rPr>
              <a:t> </a:t>
            </a: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Phenotype – Physical appearance of an organism – this does not have to be the same as the genotype.</a:t>
            </a:r>
            <a:endParaRPr lang="en-US" dirty="0"/>
          </a:p>
        </p:txBody>
      </p:sp>
      <p:pic>
        <p:nvPicPr>
          <p:cNvPr id="24582" name="Picture 6" descr="http://www.iq.poquoson.org/2001vasol/eocbio/eocbio0132_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03551" y="2209800"/>
            <a:ext cx="3140449" cy="310135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PUNNET SQUARE VOCABULARY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4876800" cy="5791200"/>
          </a:xfrm>
        </p:spPr>
        <p:txBody>
          <a:bodyPr>
            <a:noAutofit/>
          </a:bodyPr>
          <a:lstStyle/>
          <a:p>
            <a:pPr lvl="0">
              <a:buBlip>
                <a:blip r:embed="rId3"/>
              </a:buBlip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Homozygous – Individuals re “pure”.  </a:t>
            </a:r>
          </a:p>
          <a:p>
            <a:pPr lvl="1">
              <a:buBlip>
                <a:blip r:embed="rId3"/>
              </a:buBlip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Alleles are the same.</a:t>
            </a:r>
          </a:p>
          <a:p>
            <a:pPr lvl="0">
              <a:buBlip>
                <a:blip r:embed="rId3"/>
              </a:buBlip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Homozygous Dominant – 2 dominant alleles,  shows dominant phenotype.</a:t>
            </a:r>
          </a:p>
          <a:p>
            <a:pPr lvl="2">
              <a:buBlip>
                <a:blip r:embed="rId3"/>
              </a:buBlip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2 capital letters:  TT (tall plant)</a:t>
            </a:r>
          </a:p>
          <a:p>
            <a:pPr lvl="0">
              <a:buBlip>
                <a:blip r:embed="rId3"/>
              </a:buBlip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Homozygous Recessive – 2 recessive alleles, shows recessive phenotype.</a:t>
            </a:r>
          </a:p>
          <a:p>
            <a:pPr lvl="2">
              <a:buBlip>
                <a:blip r:embed="rId3"/>
              </a:buBlip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2 lowercase letters:  </a:t>
            </a:r>
            <a:r>
              <a:rPr lang="en-US" sz="2600" dirty="0" err="1" smtClean="0">
                <a:latin typeface="Times New Roman" pitchFamily="18" charset="0"/>
                <a:cs typeface="Times New Roman" pitchFamily="18" charset="0"/>
              </a:rPr>
              <a:t>tt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(short plant)</a:t>
            </a:r>
          </a:p>
        </p:txBody>
      </p:sp>
      <p:pic>
        <p:nvPicPr>
          <p:cNvPr id="22530" name="Picture 2" descr="http://i120.photobucket.com/albums/o188/halftrees/punnet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47186" y="1905000"/>
            <a:ext cx="4192014" cy="315450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868362"/>
          </a:xfrm>
        </p:spPr>
        <p:txBody>
          <a:bodyPr>
            <a:no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PUNNETT SQUARE VOCAB CONT’D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" y="1143000"/>
            <a:ext cx="5105400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Blip>
                <a:blip r:embed="rId3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Heterozygous – 1 dominant and 1 recessive allele.  </a:t>
            </a:r>
          </a:p>
          <a:p>
            <a:pPr lvl="1">
              <a:buBlip>
                <a:blip r:embed="rId3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Phenotype =  dominant</a:t>
            </a:r>
          </a:p>
          <a:p>
            <a:pPr lvl="0">
              <a:buBlip>
                <a:blip r:embed="rId3"/>
              </a:buBlip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Blip>
                <a:blip r:embed="rId3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Can pass the recessive allele to offspring.</a:t>
            </a:r>
          </a:p>
          <a:p>
            <a:pPr lvl="0">
              <a:buBlip>
                <a:blip r:embed="rId3"/>
              </a:buBlip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Blip>
                <a:blip r:embed="rId3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Represented by 1 capital and one lowercase letter:  </a:t>
            </a:r>
          </a:p>
          <a:p>
            <a:pPr lvl="1">
              <a:buBlip>
                <a:blip r:embed="rId3"/>
              </a:buBlip>
            </a:pP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Tt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(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tallplant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Blip>
                <a:blip r:embed="rId3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See Fig. 11-8, pg. 269.</a:t>
            </a:r>
          </a:p>
          <a:p>
            <a:endParaRPr lang="en-US" dirty="0"/>
          </a:p>
        </p:txBody>
      </p:sp>
      <p:pic>
        <p:nvPicPr>
          <p:cNvPr id="5" name="Picture 4" descr="http://upload.wikimedia.org/wikipedia/commons/thumb/f/f6/Punnett_square_mendel_flowers_it.svg/550px-Punnett_square_mendel_flowers_it.svg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029200" y="1676400"/>
            <a:ext cx="3962400" cy="3962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914400"/>
          </a:xfrm>
        </p:spPr>
        <p:txBody>
          <a:bodyPr>
            <a:normAutofit fontScale="90000"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HOW TO MAKE A PUNNETT SQUARE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49382" y="818108"/>
            <a:ext cx="5084618" cy="45243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Steps to creating and solving </a:t>
            </a:r>
            <a:r>
              <a:rPr lang="en-US" sz="2400" b="1" dirty="0" err="1" smtClean="0">
                <a:latin typeface="Times New Roman" pitchFamily="18" charset="0"/>
                <a:cs typeface="Times New Roman" pitchFamily="18" charset="0"/>
              </a:rPr>
              <a:t>punnett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 squares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Crossing a tall plant with a short plant: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Tall = TT   X	Short =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tt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1.  Place the alleles of the cross on the top and sides of the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punnett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square.</a:t>
            </a:r>
            <a:endParaRPr lang="en-US" dirty="0"/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2.  Combine the alleles in each box to get the offspring</a:t>
            </a:r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5410200" y="1676401"/>
          <a:ext cx="3048000" cy="2285999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3400"/>
                <a:gridCol w="1143000"/>
                <a:gridCol w="1371600"/>
              </a:tblGrid>
              <a:tr h="609600">
                <a:tc>
                  <a:txBody>
                    <a:bodyPr/>
                    <a:lstStyle/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69576">
                <a:tc>
                  <a:txBody>
                    <a:bodyPr/>
                    <a:lstStyle/>
                    <a:p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dirty="0" smtClean="0">
                          <a:solidFill>
                            <a:schemeClr val="tx1"/>
                          </a:solidFill>
                        </a:rPr>
                        <a:t>      </a:t>
                      </a:r>
                    </a:p>
                    <a:p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      </a:t>
                      </a:r>
                    </a:p>
                    <a:p>
                      <a:r>
                        <a:rPr lang="en-US" baseline="0" dirty="0" smtClean="0">
                          <a:solidFill>
                            <a:schemeClr val="tx1"/>
                          </a:solidFill>
                        </a:rPr>
                        <a:t>          </a:t>
                      </a:r>
                      <a:endParaRPr lang="en-US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806823">
                <a:tc>
                  <a:txBody>
                    <a:bodyPr/>
                    <a:lstStyle/>
                    <a:p>
                      <a:endParaRPr lang="en-US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5410200" y="3962400"/>
            <a:ext cx="3048000" cy="184665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All plants here are Tall (Phenotype) and heterozygous (genotype).  </a:t>
            </a:r>
          </a:p>
          <a:p>
            <a:r>
              <a:rPr lang="en-US" dirty="0" smtClean="0"/>
              <a:t> 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6172200" y="18288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7467600" y="18288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5486400" y="2362200"/>
            <a:ext cx="304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486400" y="33528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6172200" y="2514600"/>
            <a:ext cx="533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Tt</a:t>
            </a:r>
            <a:endParaRPr 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7391400" y="2514600"/>
            <a:ext cx="533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Tt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6172200" y="3352800"/>
            <a:ext cx="457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Tt</a:t>
            </a:r>
            <a:endParaRPr lang="en-US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7391400" y="3352800"/>
            <a:ext cx="533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Tt</a:t>
            </a:r>
            <a:endParaRPr lang="en-US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1447800" y="5638800"/>
            <a:ext cx="67818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u="dbl" dirty="0" smtClean="0">
                <a:latin typeface="Times New Roman" pitchFamily="18" charset="0"/>
                <a:cs typeface="Times New Roman" pitchFamily="18" charset="0"/>
              </a:rPr>
              <a:t>Cross two heterozygous individuals and show the results in a </a:t>
            </a:r>
            <a:r>
              <a:rPr lang="en-US" sz="2800" b="1" u="dbl" dirty="0" err="1" smtClean="0">
                <a:latin typeface="Times New Roman" pitchFamily="18" charset="0"/>
                <a:cs typeface="Times New Roman" pitchFamily="18" charset="0"/>
              </a:rPr>
              <a:t>Punnett</a:t>
            </a:r>
            <a:r>
              <a:rPr lang="en-US" sz="2800" b="1" u="dbl" dirty="0" smtClean="0">
                <a:latin typeface="Times New Roman" pitchFamily="18" charset="0"/>
                <a:cs typeface="Times New Roman" pitchFamily="18" charset="0"/>
              </a:rPr>
              <a:t> Square.</a:t>
            </a:r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 build="p"/>
      <p:bldP spid="9" grpId="0" build="p"/>
      <p:bldP spid="10" grpId="0" build="p"/>
      <p:bldP spid="11" grpId="0" build="p"/>
      <p:bldP spid="12" grpId="0" build="p"/>
      <p:bldP spid="14" grpId="0" build="p"/>
      <p:bldP spid="15" grpId="0" build="p"/>
      <p:bldP spid="16" grpId="0" build="p"/>
      <p:bldP spid="17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>
            <a:normAutofit fontScale="90000"/>
          </a:bodyPr>
          <a:lstStyle/>
          <a:p>
            <a:r>
              <a:rPr lang="en-US" sz="4000" b="1" u="dbl" dirty="0" smtClean="0">
                <a:latin typeface="Times New Roman" pitchFamily="18" charset="0"/>
                <a:cs typeface="Times New Roman" pitchFamily="18" charset="0"/>
              </a:rPr>
              <a:t>Cross two heterozygous individuals and show the results in a </a:t>
            </a:r>
            <a:r>
              <a:rPr lang="en-US" sz="4000" b="1" u="dbl" dirty="0" err="1" smtClean="0">
                <a:latin typeface="Times New Roman" pitchFamily="18" charset="0"/>
                <a:cs typeface="Times New Roman" pitchFamily="18" charset="0"/>
              </a:rPr>
              <a:t>Punnett</a:t>
            </a:r>
            <a:r>
              <a:rPr lang="en-US" sz="4000" b="1" u="dbl" dirty="0" smtClean="0">
                <a:latin typeface="Times New Roman" pitchFamily="18" charset="0"/>
                <a:cs typeface="Times New Roman" pitchFamily="18" charset="0"/>
              </a:rPr>
              <a:t> Square.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5" name="Table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7739030"/>
              </p:ext>
            </p:extLst>
          </p:nvPr>
        </p:nvGraphicFramePr>
        <p:xfrm>
          <a:off x="2624282" y="1777246"/>
          <a:ext cx="4114800" cy="21488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533400"/>
                <a:gridCol w="1524000"/>
                <a:gridCol w="2057400"/>
              </a:tblGrid>
              <a:tr h="59436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b="1" dirty="0" smtClean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 smtClean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6" name="TextBox 5"/>
          <p:cNvSpPr txBox="1"/>
          <p:nvPr/>
        </p:nvSpPr>
        <p:spPr>
          <a:xfrm>
            <a:off x="914400" y="1219200"/>
            <a:ext cx="731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Heterozygous Tall (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 x Heterozygous Tall (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</a:t>
            </a:r>
            <a:endParaRPr lang="en-US" sz="24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927" y="3903345"/>
            <a:ext cx="8527473" cy="2954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Phenotypes of offspring:  3 tall and 1 short plant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Ratio is 3:1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Genotypes of offspring: 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1 Homozygous dominant (TT),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2 heterozygous (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 and 1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1 Homozygous recessive (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tt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The Ratio is 1:2:1</a:t>
            </a: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581400" y="27432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TT</a:t>
            </a:r>
            <a:endParaRPr lang="en-US" b="1" dirty="0"/>
          </a:p>
        </p:txBody>
      </p:sp>
      <p:sp>
        <p:nvSpPr>
          <p:cNvPr id="9" name="TextBox 8"/>
          <p:cNvSpPr txBox="1"/>
          <p:nvPr/>
        </p:nvSpPr>
        <p:spPr>
          <a:xfrm>
            <a:off x="5230091" y="2493879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/>
              <a:t>Tt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3543300" y="3218995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/>
              <a:t>Tt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5382491" y="3218995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err="1" smtClean="0"/>
              <a:t>tt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3543300" y="1948934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</a:t>
            </a: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334000" y="195817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</a:t>
            </a:r>
            <a:endParaRPr 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2705100" y="2482334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2667000" y="3207327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t</a:t>
            </a:r>
            <a:endParaRPr lang="en-US" b="1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p"/>
      <p:bldP spid="8" grpId="0" build="p"/>
      <p:bldP spid="9" grpId="0" build="p"/>
      <p:bldP spid="10" grpId="0" build="p"/>
      <p:bldP spid="11" grpId="0" build="p"/>
      <p:bldP spid="12" grpId="0" build="p"/>
      <p:bldP spid="13" grpId="0" build="p"/>
      <p:bldP spid="14" grpId="0" build="p"/>
      <p:bldP spid="15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lvl="0"/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Probabilities Predict Averages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1524000"/>
            <a:ext cx="4876800" cy="280076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 </a:t>
            </a:r>
          </a:p>
          <a:p>
            <a:pPr lvl="0"/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Probabilities are used to predict the average outcome of a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LARGE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number of events and cannot be used to predict the outcome of individual events.</a:t>
            </a:r>
          </a:p>
          <a:p>
            <a:endParaRPr lang="en-US" dirty="0"/>
          </a:p>
        </p:txBody>
      </p:sp>
      <p:pic>
        <p:nvPicPr>
          <p:cNvPr id="16386" name="Picture 2" descr="http://www.cartoonstock.com/lowres/shr1126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105400" y="1600200"/>
            <a:ext cx="3583305" cy="4343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 smtClean="0">
                <a:latin typeface="Times New Roman" pitchFamily="18" charset="0"/>
                <a:cs typeface="Times New Roman" pitchFamily="18" charset="0"/>
              </a:rPr>
              <a:t>INTRODUCTION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990600" y="990600"/>
            <a:ext cx="72390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Blip>
                <a:blip r:embed="rId3"/>
              </a:buBlip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Genetics  - study of heredity – this is at the core of the study of biology.</a:t>
            </a:r>
          </a:p>
          <a:p>
            <a:pPr>
              <a:buBlip>
                <a:blip r:embed="rId3"/>
              </a:buBlip>
            </a:pPr>
            <a:endParaRPr lang="en-US" sz="32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All organisms </a:t>
            </a:r>
            <a:r>
              <a:rPr lang="en-US" sz="3200" dirty="0" smtClean="0">
                <a:latin typeface="Times New Roman" pitchFamily="18" charset="0"/>
                <a:cs typeface="Times New Roman" pitchFamily="18" charset="0"/>
              </a:rPr>
              <a:t>have </a:t>
            </a:r>
            <a:r>
              <a:rPr lang="en-US" sz="3200" dirty="0">
                <a:latin typeface="Times New Roman" pitchFamily="18" charset="0"/>
                <a:cs typeface="Times New Roman" pitchFamily="18" charset="0"/>
              </a:rPr>
              <a:t>a set of characteristics inherited from its parent or parents.</a:t>
            </a:r>
            <a:br>
              <a:rPr lang="en-US" sz="3200" dirty="0">
                <a:latin typeface="Times New Roman" pitchFamily="18" charset="0"/>
                <a:cs typeface="Times New Roman" pitchFamily="18" charset="0"/>
              </a:rPr>
            </a:b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8914" name="AutoShape 2" descr="http://t3.gstatic.com/images?q=tbn:Yh07qygPzny-xM:http://mwhhonourswiki2009-per4.wikispaces.com/file/view/Mendel_Gregor_1822-1884.jpg/94740310/Mendel_Gregor_1822-1884.jpg">
            <a:hlinkClick r:id="rId4"/>
          </p:cNvPr>
          <p:cNvSpPr>
            <a:spLocks noChangeAspect="1" noChangeArrowheads="1"/>
          </p:cNvSpPr>
          <p:nvPr/>
        </p:nvSpPr>
        <p:spPr bwMode="auto">
          <a:xfrm>
            <a:off x="155575" y="-685800"/>
            <a:ext cx="1200150" cy="142875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" name="Picture 2" descr="http://www.uga.edu/srel/kidsdoscience/images/genetics-puppet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3733800"/>
            <a:ext cx="2857500" cy="29622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371600"/>
          </a:xfrm>
        </p:spPr>
        <p:txBody>
          <a:bodyPr>
            <a:normAutofit fontScale="90000"/>
          </a:bodyPr>
          <a:lstStyle/>
          <a:p>
            <a:r>
              <a:rPr lang="en-US" b="1" u="sng" dirty="0" smtClean="0">
                <a:latin typeface="Times New Roman" pitchFamily="18" charset="0"/>
                <a:cs typeface="Times New Roman" pitchFamily="18" charset="0"/>
              </a:rPr>
              <a:t>11-3 EXPLORING MENDELIAN GENETICS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1295400"/>
            <a:ext cx="4343400" cy="51090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Blip>
                <a:blip r:embed="rId3"/>
              </a:buBlip>
            </a:pP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Independent Assortment</a:t>
            </a: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Principle of Independent Assortment – Genes for different traits can segregate independently during the formation of gametes.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0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Mendel found that the alleles for seed shape segregate independently of the alleles for seed color.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/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–</a:t>
            </a:r>
            <a:r>
              <a:rPr lang="en-US" dirty="0" smtClean="0"/>
              <a:t> </a:t>
            </a:r>
          </a:p>
          <a:p>
            <a:endParaRPr lang="en-US" dirty="0"/>
          </a:p>
        </p:txBody>
      </p:sp>
      <p:pic>
        <p:nvPicPr>
          <p:cNvPr id="22530" name="Picture 2" descr="http://www.bio.miami.edu/~cmallery/150/mitosis/sf9x5b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419600" y="2057400"/>
            <a:ext cx="4533900" cy="31680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09575" y="27709"/>
            <a:ext cx="8229600" cy="792162"/>
          </a:xfrm>
        </p:spPr>
        <p:txBody>
          <a:bodyPr/>
          <a:lstStyle/>
          <a:p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Dihybrid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Cross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948690"/>
            <a:ext cx="4419600" cy="627864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crossing of individuals to study 2 traits.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Mendel crossed homozygous dominant plants for seed color (yellow) and seed shape (round) with plants homozygous recessive for seed color (green) and seed shape wrinkled.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0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Dominant gene (color):  Y = yellow; recessive gene:  y = green</a:t>
            </a:r>
          </a:p>
          <a:p>
            <a:pPr lvl="0">
              <a:buBlip>
                <a:blip r:embed="rId3"/>
              </a:buBlip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Dominant gene (shape):  R = round; recessive gene:  r = wrinkled</a:t>
            </a:r>
          </a:p>
          <a:p>
            <a:endParaRPr lang="en-US" dirty="0"/>
          </a:p>
        </p:txBody>
      </p:sp>
      <p:pic>
        <p:nvPicPr>
          <p:cNvPr id="20482" name="Picture 2" descr="http://media-2.web.britannica.com/eb-media/46/109046-004-581CDD7E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0600" y="1371600"/>
            <a:ext cx="3838575" cy="467608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How to Make a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Dihybrid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Cross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Separating the alleles:  </a:t>
            </a:r>
          </a:p>
          <a:p>
            <a:pPr marL="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Use FOIL method – First, Outer, Inner, Last</a:t>
            </a:r>
          </a:p>
          <a:p>
            <a:pPr marL="0" indent="0"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Take alleles and put parenthesis around – apply FOIL:</a:t>
            </a:r>
          </a:p>
          <a:p>
            <a:pPr marL="0" indent="0">
              <a:buNone/>
            </a:pPr>
            <a:endParaRPr lang="en-US" dirty="0"/>
          </a:p>
          <a:p>
            <a:pPr marL="457200" lvl="1" indent="0">
              <a:buNone/>
            </a:pPr>
            <a:r>
              <a:rPr lang="en-US" dirty="0" smtClean="0"/>
              <a:t>(R   R)                             (Y    Y)</a:t>
            </a:r>
          </a:p>
          <a:p>
            <a:pPr marL="457200" lvl="1" indent="0">
              <a:buNone/>
            </a:pPr>
            <a:endParaRPr lang="en-US" dirty="0"/>
          </a:p>
        </p:txBody>
      </p:sp>
      <p:sp>
        <p:nvSpPr>
          <p:cNvPr id="7" name="Curved Up Arrow 6"/>
          <p:cNvSpPr/>
          <p:nvPr/>
        </p:nvSpPr>
        <p:spPr>
          <a:xfrm>
            <a:off x="1247630" y="4876800"/>
            <a:ext cx="3352800" cy="60960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8" name="Curved Up Arrow 7"/>
          <p:cNvSpPr/>
          <p:nvPr/>
        </p:nvSpPr>
        <p:spPr>
          <a:xfrm>
            <a:off x="1627909" y="4876800"/>
            <a:ext cx="3330864" cy="304800"/>
          </a:xfrm>
          <a:prstGeom prst="curvedUp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9" name="Curved Down Arrow 8"/>
          <p:cNvSpPr/>
          <p:nvPr/>
        </p:nvSpPr>
        <p:spPr>
          <a:xfrm>
            <a:off x="1627909" y="4061691"/>
            <a:ext cx="2873664" cy="457200"/>
          </a:xfrm>
          <a:prstGeom prst="curvedDownArrow">
            <a:avLst>
              <a:gd name="adj1" fmla="val 9091"/>
              <a:gd name="adj2" fmla="val 50000"/>
              <a:gd name="adj3" fmla="val 25000"/>
            </a:avLst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0" name="Curved Down Arrow 9"/>
          <p:cNvSpPr/>
          <p:nvPr/>
        </p:nvSpPr>
        <p:spPr>
          <a:xfrm>
            <a:off x="1144732" y="3886200"/>
            <a:ext cx="3902364" cy="632691"/>
          </a:xfrm>
          <a:prstGeom prst="curvedDown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2620385" y="5562600"/>
            <a:ext cx="63384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First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2604221" y="4692134"/>
            <a:ext cx="921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mtClean="0">
                <a:latin typeface="Times New Roman" pitchFamily="18" charset="0"/>
                <a:cs typeface="Times New Roman" pitchFamily="18" charset="0"/>
              </a:rPr>
              <a:t>Last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372302" y="4105625"/>
            <a:ext cx="921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Inner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2507961" y="3581400"/>
            <a:ext cx="9210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outer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5821218" y="3378139"/>
            <a:ext cx="2667000" cy="31393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RESULTS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: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First (RY)  Outer (RY)</a:t>
            </a: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Inner (RY)  Last (RY)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Do this for each set of alleles to get the correct combinations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Then place on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punnett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square.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359989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792162"/>
          </a:xfrm>
        </p:spPr>
        <p:txBody>
          <a:bodyPr>
            <a:norm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DIHYBRID CROSS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219200" y="685800"/>
            <a:ext cx="6705600" cy="12926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Genotype of the cross:  RRYY x.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rryy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(this is the F</a:t>
            </a:r>
            <a:r>
              <a:rPr lang="en-US" sz="20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generation)  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Phenotype of the cross – RRYY – round &amp; yellow; </a:t>
            </a:r>
            <a:r>
              <a:rPr lang="en-US" sz="2000" dirty="0" err="1" smtClean="0">
                <a:latin typeface="Times New Roman" pitchFamily="18" charset="0"/>
                <a:cs typeface="Times New Roman" pitchFamily="18" charset="0"/>
              </a:rPr>
              <a:t>rryy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– wrinkled &amp; green</a:t>
            </a:r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1371600" y="2514600"/>
            <a:ext cx="6248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 smtClean="0"/>
          </a:p>
          <a:p>
            <a:endParaRPr lang="en-US" dirty="0"/>
          </a:p>
        </p:txBody>
      </p:sp>
      <p:graphicFrame>
        <p:nvGraphicFramePr>
          <p:cNvPr id="6" name="Table 5"/>
          <p:cNvGraphicFramePr>
            <a:graphicFrameLocks noGrp="1"/>
          </p:cNvGraphicFramePr>
          <p:nvPr/>
        </p:nvGraphicFramePr>
        <p:xfrm>
          <a:off x="1447800" y="1981200"/>
          <a:ext cx="5486400" cy="457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85800"/>
                <a:gridCol w="1143000"/>
                <a:gridCol w="1143000"/>
                <a:gridCol w="1219200"/>
                <a:gridCol w="1295400"/>
              </a:tblGrid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US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en-US" dirty="0" smtClean="0">
                        <a:solidFill>
                          <a:schemeClr val="tx1"/>
                        </a:solidFill>
                      </a:endParaRPr>
                    </a:p>
                    <a:p>
                      <a:pPr algn="ctr"/>
                      <a:endParaRPr lang="en-US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b="1" dirty="0" smtClean="0">
                        <a:solidFill>
                          <a:schemeClr val="tx1"/>
                        </a:solidFill>
                      </a:endParaRPr>
                    </a:p>
                    <a:p>
                      <a:endParaRPr lang="en-US" b="1" dirty="0">
                        <a:solidFill>
                          <a:schemeClr val="tx1"/>
                        </a:solidFill>
                      </a:endParaRPr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b="1" dirty="0" smtClean="0"/>
                    </a:p>
                    <a:p>
                      <a:endParaRPr lang="en-US" b="1" dirty="0" smtClean="0"/>
                    </a:p>
                    <a:p>
                      <a:endParaRPr lang="en-US" b="1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7" name="TextBox 6"/>
          <p:cNvSpPr txBox="1"/>
          <p:nvPr/>
        </p:nvSpPr>
        <p:spPr>
          <a:xfrm>
            <a:off x="2133600" y="2514601"/>
            <a:ext cx="533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RY</a:t>
            </a:r>
          </a:p>
          <a:p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3505200" y="2514600"/>
            <a:ext cx="533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RY</a:t>
            </a:r>
          </a:p>
          <a:p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4648200" y="2514600"/>
            <a:ext cx="457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RY</a:t>
            </a:r>
          </a:p>
          <a:p>
            <a:endParaRPr lang="en-US" dirty="0"/>
          </a:p>
        </p:txBody>
      </p:sp>
      <p:sp>
        <p:nvSpPr>
          <p:cNvPr id="10" name="TextBox 9"/>
          <p:cNvSpPr txBox="1"/>
          <p:nvPr/>
        </p:nvSpPr>
        <p:spPr>
          <a:xfrm>
            <a:off x="5638800" y="2514600"/>
            <a:ext cx="609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/>
              <a:t>RY</a:t>
            </a:r>
          </a:p>
          <a:p>
            <a:endParaRPr lang="en-US" dirty="0"/>
          </a:p>
        </p:txBody>
      </p:sp>
      <p:sp>
        <p:nvSpPr>
          <p:cNvPr id="12" name="TextBox 11"/>
          <p:cNvSpPr txBox="1"/>
          <p:nvPr/>
        </p:nvSpPr>
        <p:spPr>
          <a:xfrm>
            <a:off x="1600200" y="31242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600200" y="39624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ry</a:t>
            </a:r>
            <a:endParaRPr 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1524000" y="31242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ry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1600200" y="49530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ry</a:t>
            </a:r>
            <a:endParaRPr lang="en-US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1600200" y="58674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ry</a:t>
            </a:r>
            <a:endParaRPr lang="en-US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2286000" y="31242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RrYy</a:t>
            </a:r>
            <a:endParaRPr lang="en-US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3429000" y="31242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RrYy</a:t>
            </a:r>
            <a:endParaRPr lang="en-US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5943600" y="59436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RrYy</a:t>
            </a:r>
            <a:endParaRPr lang="en-US" b="1" dirty="0"/>
          </a:p>
        </p:txBody>
      </p:sp>
      <p:sp>
        <p:nvSpPr>
          <p:cNvPr id="20" name="TextBox 19"/>
          <p:cNvSpPr txBox="1"/>
          <p:nvPr/>
        </p:nvSpPr>
        <p:spPr>
          <a:xfrm>
            <a:off x="2362200" y="40386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RrYy</a:t>
            </a:r>
            <a:endParaRPr lang="en-US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3429000" y="40386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RrYy</a:t>
            </a:r>
            <a:endParaRPr lang="en-US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4648200" y="58674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RrYy</a:t>
            </a:r>
            <a:endParaRPr lang="en-US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3505200" y="58674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RrYy</a:t>
            </a:r>
            <a:endParaRPr lang="en-US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2286000" y="58674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RrYy</a:t>
            </a:r>
            <a:endParaRPr lang="en-US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4648200" y="31242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RrYy</a:t>
            </a:r>
            <a:endParaRPr lang="en-US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5867400" y="31242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RrYy</a:t>
            </a:r>
            <a:endParaRPr lang="en-US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4648200" y="40386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RrYy</a:t>
            </a:r>
            <a:endParaRPr lang="en-US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5791200" y="40386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RrYy</a:t>
            </a:r>
            <a:endParaRPr lang="en-US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2286000" y="48768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RrYy</a:t>
            </a:r>
            <a:endParaRPr lang="en-US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3505200" y="48768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RrYy</a:t>
            </a:r>
            <a:endParaRPr lang="en-US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4648200" y="49530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RrYy</a:t>
            </a:r>
            <a:endParaRPr lang="en-US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5791200" y="49530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RrYy</a:t>
            </a:r>
            <a:endParaRPr lang="en-US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7086600" y="2209800"/>
            <a:ext cx="1752600" cy="203132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ALL offspring are Round &amp; Yellow</a:t>
            </a:r>
          </a:p>
          <a:p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See Fig. 11-9, pg. 270.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3" fill="hold">
                      <p:stCondLst>
                        <p:cond delay="indefinite"/>
                      </p:stCondLst>
                      <p:childTnLst>
                        <p:par>
                          <p:cTn id="154" fill="hold">
                            <p:stCondLst>
                              <p:cond delay="0"/>
                            </p:stCondLst>
                            <p:childTnLst>
                              <p:par>
                                <p:cTn id="15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7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8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/>
      <p:bldP spid="15" grpId="0"/>
      <p:bldP spid="16" grpId="0"/>
      <p:bldP spid="17" grpId="0"/>
      <p:bldP spid="18" grpId="0"/>
      <p:bldP spid="19" grpId="0"/>
      <p:bldP spid="20" grpId="0"/>
      <p:bldP spid="21" grpId="0"/>
      <p:bldP spid="22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274638"/>
            <a:ext cx="8382000" cy="1143000"/>
          </a:xfrm>
        </p:spPr>
        <p:txBody>
          <a:bodyPr>
            <a:norm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DIHYBRID ON YOUR OWN.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25963"/>
          </a:xfrm>
        </p:spPr>
        <p:txBody>
          <a:bodyPr/>
          <a:lstStyle/>
          <a:p>
            <a:pPr fontAlgn="t"/>
            <a:endParaRPr lang="en-US" b="1" dirty="0" smtClean="0"/>
          </a:p>
          <a:p>
            <a:pPr fontAlgn="t"/>
            <a:endParaRPr lang="en-US" b="1" dirty="0" smtClean="0"/>
          </a:p>
          <a:p>
            <a:pPr fontAlgn="t"/>
            <a:endParaRPr lang="en-US" b="1" dirty="0" smtClean="0"/>
          </a:p>
          <a:p>
            <a:pPr fontAlgn="t"/>
            <a:endParaRPr lang="en-US" b="1" dirty="0" smtClean="0"/>
          </a:p>
          <a:p>
            <a:pPr fontAlgn="t"/>
            <a:endParaRPr lang="en-US" b="1" dirty="0" smtClean="0"/>
          </a:p>
          <a:p>
            <a:pPr fontAlgn="t"/>
            <a:endParaRPr lang="en-US" b="1" dirty="0" smtClean="0"/>
          </a:p>
          <a:p>
            <a:pPr fontAlgn="t"/>
            <a:endParaRPr lang="en-US" b="1" dirty="0" smtClean="0"/>
          </a:p>
          <a:p>
            <a:pPr fontAlgn="t"/>
            <a:endParaRPr lang="en-US" b="1" dirty="0" smtClean="0"/>
          </a:p>
          <a:p>
            <a:pPr fontAlgn="t"/>
            <a:endParaRPr lang="en-US" b="1" dirty="0" smtClean="0"/>
          </a:p>
          <a:p>
            <a:pPr fontAlgn="t"/>
            <a:endParaRPr lang="en-US" b="1" dirty="0" smtClean="0"/>
          </a:p>
          <a:p>
            <a:pPr fontAlgn="t"/>
            <a:endParaRPr lang="en-US" b="1" dirty="0" smtClean="0"/>
          </a:p>
          <a:p>
            <a:pPr fontAlgn="t"/>
            <a:endParaRPr lang="en-US" dirty="0" smtClean="0"/>
          </a:p>
          <a:p>
            <a:pPr fontAlgn="t"/>
            <a:endParaRPr lang="en-US" dirty="0" smtClean="0"/>
          </a:p>
          <a:p>
            <a:pPr fontAlgn="t"/>
            <a:endParaRPr lang="en-US" dirty="0" smtClean="0"/>
          </a:p>
          <a:p>
            <a:pPr fontAlgn="t"/>
            <a:endParaRPr lang="en-US" dirty="0" smtClean="0"/>
          </a:p>
          <a:p>
            <a:pPr fontAlgn="t"/>
            <a:endParaRPr lang="en-US" b="1" dirty="0" smtClean="0"/>
          </a:p>
          <a:p>
            <a:pPr fontAlgn="t"/>
            <a:endParaRPr lang="en-US" b="1" dirty="0" smtClean="0"/>
          </a:p>
          <a:p>
            <a:pPr fontAlgn="t"/>
            <a:endParaRPr lang="en-US" b="1" dirty="0" smtClean="0"/>
          </a:p>
          <a:p>
            <a:pPr fontAlgn="t"/>
            <a:endParaRPr lang="en-US" dirty="0" smtClean="0"/>
          </a:p>
          <a:p>
            <a:pPr fontAlgn="t"/>
            <a:endParaRPr lang="en-US" dirty="0" smtClean="0"/>
          </a:p>
          <a:p>
            <a:pPr fontAlgn="t"/>
            <a:endParaRPr lang="en-US" dirty="0" smtClean="0"/>
          </a:p>
          <a:p>
            <a:pPr fontAlgn="t"/>
            <a:endParaRPr lang="en-US" dirty="0" smtClean="0"/>
          </a:p>
          <a:p>
            <a:pPr fontAlgn="t"/>
            <a:endParaRPr lang="en-US" b="1" dirty="0" smtClean="0"/>
          </a:p>
          <a:p>
            <a:pPr fontAlgn="t"/>
            <a:endParaRPr lang="en-US" b="1" dirty="0" smtClean="0"/>
          </a:p>
          <a:p>
            <a:pPr fontAlgn="t"/>
            <a:endParaRPr lang="en-US" b="1" dirty="0" smtClean="0"/>
          </a:p>
          <a:p>
            <a:pPr fontAlgn="t"/>
            <a:endParaRPr lang="en-US" dirty="0" smtClean="0"/>
          </a:p>
          <a:p>
            <a:pPr fontAlgn="t"/>
            <a:endParaRPr lang="en-US" dirty="0" smtClean="0"/>
          </a:p>
          <a:p>
            <a:pPr fontAlgn="t"/>
            <a:endParaRPr lang="en-US" dirty="0" smtClean="0"/>
          </a:p>
          <a:p>
            <a:pPr fontAlgn="t"/>
            <a:endParaRPr lang="en-US" dirty="0" smtClean="0"/>
          </a:p>
          <a:p>
            <a:pPr fontAlgn="t"/>
            <a:endParaRPr lang="en-US" b="1" dirty="0" smtClean="0"/>
          </a:p>
          <a:p>
            <a:pPr fontAlgn="t"/>
            <a:endParaRPr lang="en-US" b="1" dirty="0" smtClean="0"/>
          </a:p>
          <a:p>
            <a:pPr fontAlgn="t"/>
            <a:endParaRPr lang="en-US" b="1" dirty="0" smtClean="0"/>
          </a:p>
          <a:p>
            <a:pPr fontAlgn="t"/>
            <a:endParaRPr lang="en-US" dirty="0" smtClean="0"/>
          </a:p>
          <a:p>
            <a:pPr fontAlgn="t"/>
            <a:endParaRPr lang="en-US" dirty="0" smtClean="0"/>
          </a:p>
          <a:p>
            <a:pPr fontAlgn="t"/>
            <a:endParaRPr lang="en-US" dirty="0" smtClean="0"/>
          </a:p>
          <a:p>
            <a:pPr fontAlgn="t"/>
            <a:endParaRPr lang="en-US" dirty="0" smtClean="0"/>
          </a:p>
          <a:p>
            <a:endParaRPr lang="en-US" dirty="0"/>
          </a:p>
        </p:txBody>
      </p:sp>
      <p:sp>
        <p:nvSpPr>
          <p:cNvPr id="5" name="TextBox 4"/>
          <p:cNvSpPr txBox="1"/>
          <p:nvPr/>
        </p:nvSpPr>
        <p:spPr>
          <a:xfrm>
            <a:off x="304800" y="990600"/>
            <a:ext cx="59436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Cross two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offispring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of the F</a:t>
            </a:r>
            <a:r>
              <a:rPr lang="en-US" sz="2000" b="1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Generation</a:t>
            </a:r>
          </a:p>
          <a:p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381000" y="1447800"/>
            <a:ext cx="2514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Genotype of cross:  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14600" y="1447800"/>
            <a:ext cx="19050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RrYy</a:t>
            </a: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 x </a:t>
            </a:r>
            <a:r>
              <a:rPr lang="en-US" sz="2000" b="1" dirty="0" err="1" smtClean="0">
                <a:latin typeface="Times New Roman" pitchFamily="18" charset="0"/>
                <a:cs typeface="Times New Roman" pitchFamily="18" charset="0"/>
              </a:rPr>
              <a:t>RrYy</a:t>
            </a:r>
            <a:endParaRPr lang="en-US" sz="20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8" name="Table 7"/>
          <p:cNvGraphicFramePr>
            <a:graphicFrameLocks noGrp="1"/>
          </p:cNvGraphicFramePr>
          <p:nvPr/>
        </p:nvGraphicFramePr>
        <p:xfrm>
          <a:off x="1524000" y="2057400"/>
          <a:ext cx="6096000" cy="4572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914400"/>
                <a:gridCol w="1295400"/>
                <a:gridCol w="1447800"/>
                <a:gridCol w="1219200"/>
                <a:gridCol w="1219200"/>
              </a:tblGrid>
              <a:tr h="370840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 smtClean="0"/>
                    </a:p>
                    <a:p>
                      <a:endParaRPr lang="en-US" dirty="0" smtClean="0"/>
                    </a:p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</a:tr>
            </a:tbl>
          </a:graphicData>
        </a:graphic>
      </p:graphicFrame>
      <p:sp>
        <p:nvSpPr>
          <p:cNvPr id="9" name="TextBox 8"/>
          <p:cNvSpPr txBox="1"/>
          <p:nvPr/>
        </p:nvSpPr>
        <p:spPr>
          <a:xfrm>
            <a:off x="1676400" y="41910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Ry</a:t>
            </a:r>
            <a:endParaRPr lang="en-US" b="1" dirty="0"/>
          </a:p>
        </p:txBody>
      </p:sp>
      <p:sp>
        <p:nvSpPr>
          <p:cNvPr id="10" name="TextBox 9"/>
          <p:cNvSpPr txBox="1"/>
          <p:nvPr/>
        </p:nvSpPr>
        <p:spPr>
          <a:xfrm>
            <a:off x="6705600" y="59436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rryy</a:t>
            </a:r>
            <a:endParaRPr lang="en-US" b="1" dirty="0"/>
          </a:p>
        </p:txBody>
      </p:sp>
      <p:sp>
        <p:nvSpPr>
          <p:cNvPr id="11" name="TextBox 10"/>
          <p:cNvSpPr txBox="1"/>
          <p:nvPr/>
        </p:nvSpPr>
        <p:spPr>
          <a:xfrm>
            <a:off x="2819400" y="24384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RY</a:t>
            </a:r>
            <a:endParaRPr lang="en-US" b="1" dirty="0"/>
          </a:p>
        </p:txBody>
      </p:sp>
      <p:sp>
        <p:nvSpPr>
          <p:cNvPr id="12" name="TextBox 11"/>
          <p:cNvSpPr txBox="1"/>
          <p:nvPr/>
        </p:nvSpPr>
        <p:spPr>
          <a:xfrm>
            <a:off x="4114800" y="24384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Ry</a:t>
            </a:r>
            <a:endParaRPr lang="en-US" b="1" dirty="0"/>
          </a:p>
        </p:txBody>
      </p:sp>
      <p:sp>
        <p:nvSpPr>
          <p:cNvPr id="13" name="TextBox 12"/>
          <p:cNvSpPr txBox="1"/>
          <p:nvPr/>
        </p:nvSpPr>
        <p:spPr>
          <a:xfrm>
            <a:off x="5562600" y="23622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rY</a:t>
            </a:r>
            <a:endParaRPr lang="en-US" b="1" dirty="0"/>
          </a:p>
        </p:txBody>
      </p:sp>
      <p:sp>
        <p:nvSpPr>
          <p:cNvPr id="14" name="TextBox 13"/>
          <p:cNvSpPr txBox="1"/>
          <p:nvPr/>
        </p:nvSpPr>
        <p:spPr>
          <a:xfrm>
            <a:off x="6781800" y="24384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ry</a:t>
            </a:r>
            <a:endParaRPr lang="en-US" b="1" dirty="0"/>
          </a:p>
        </p:txBody>
      </p:sp>
      <p:sp>
        <p:nvSpPr>
          <p:cNvPr id="15" name="TextBox 14"/>
          <p:cNvSpPr txBox="1"/>
          <p:nvPr/>
        </p:nvSpPr>
        <p:spPr>
          <a:xfrm>
            <a:off x="1676400" y="32004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RY</a:t>
            </a:r>
            <a:endParaRPr lang="en-US" b="1" dirty="0"/>
          </a:p>
        </p:txBody>
      </p:sp>
      <p:sp>
        <p:nvSpPr>
          <p:cNvPr id="16" name="TextBox 15"/>
          <p:cNvSpPr txBox="1"/>
          <p:nvPr/>
        </p:nvSpPr>
        <p:spPr>
          <a:xfrm>
            <a:off x="2743200" y="32766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/>
              <a:t>RRYY</a:t>
            </a:r>
            <a:endParaRPr lang="en-US" b="1" dirty="0"/>
          </a:p>
        </p:txBody>
      </p:sp>
      <p:sp>
        <p:nvSpPr>
          <p:cNvPr id="17" name="TextBox 16"/>
          <p:cNvSpPr txBox="1"/>
          <p:nvPr/>
        </p:nvSpPr>
        <p:spPr>
          <a:xfrm>
            <a:off x="4114800" y="32766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RRYy</a:t>
            </a:r>
            <a:endParaRPr lang="en-US" b="1" dirty="0"/>
          </a:p>
        </p:txBody>
      </p:sp>
      <p:sp>
        <p:nvSpPr>
          <p:cNvPr id="18" name="TextBox 17"/>
          <p:cNvSpPr txBox="1"/>
          <p:nvPr/>
        </p:nvSpPr>
        <p:spPr>
          <a:xfrm>
            <a:off x="5486400" y="32004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RrYY</a:t>
            </a:r>
            <a:endParaRPr lang="en-US" b="1" dirty="0"/>
          </a:p>
        </p:txBody>
      </p:sp>
      <p:sp>
        <p:nvSpPr>
          <p:cNvPr id="19" name="TextBox 18"/>
          <p:cNvSpPr txBox="1"/>
          <p:nvPr/>
        </p:nvSpPr>
        <p:spPr>
          <a:xfrm>
            <a:off x="6705600" y="32766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RrYy</a:t>
            </a:r>
            <a:endParaRPr lang="en-US" b="1" dirty="0"/>
          </a:p>
        </p:txBody>
      </p:sp>
      <p:sp>
        <p:nvSpPr>
          <p:cNvPr id="21" name="TextBox 20"/>
          <p:cNvSpPr txBox="1"/>
          <p:nvPr/>
        </p:nvSpPr>
        <p:spPr>
          <a:xfrm>
            <a:off x="2743200" y="41910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RRYy</a:t>
            </a:r>
            <a:endParaRPr lang="en-US" b="1" dirty="0"/>
          </a:p>
        </p:txBody>
      </p:sp>
      <p:sp>
        <p:nvSpPr>
          <p:cNvPr id="22" name="TextBox 21"/>
          <p:cNvSpPr txBox="1"/>
          <p:nvPr/>
        </p:nvSpPr>
        <p:spPr>
          <a:xfrm>
            <a:off x="4191000" y="41148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RRyy</a:t>
            </a:r>
            <a:endParaRPr lang="en-US" b="1" dirty="0"/>
          </a:p>
        </p:txBody>
      </p:sp>
      <p:sp>
        <p:nvSpPr>
          <p:cNvPr id="23" name="TextBox 22"/>
          <p:cNvSpPr txBox="1"/>
          <p:nvPr/>
        </p:nvSpPr>
        <p:spPr>
          <a:xfrm>
            <a:off x="5486400" y="41910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RrYy</a:t>
            </a:r>
            <a:endParaRPr lang="en-US" b="1" dirty="0"/>
          </a:p>
        </p:txBody>
      </p:sp>
      <p:sp>
        <p:nvSpPr>
          <p:cNvPr id="24" name="TextBox 23"/>
          <p:cNvSpPr txBox="1"/>
          <p:nvPr/>
        </p:nvSpPr>
        <p:spPr>
          <a:xfrm>
            <a:off x="6705600" y="41910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Rryy</a:t>
            </a:r>
            <a:endParaRPr lang="en-US" b="1" dirty="0"/>
          </a:p>
        </p:txBody>
      </p:sp>
      <p:sp>
        <p:nvSpPr>
          <p:cNvPr id="25" name="TextBox 24"/>
          <p:cNvSpPr txBox="1"/>
          <p:nvPr/>
        </p:nvSpPr>
        <p:spPr>
          <a:xfrm>
            <a:off x="1752600" y="51054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rY</a:t>
            </a:r>
            <a:endParaRPr lang="en-US" b="1" dirty="0"/>
          </a:p>
        </p:txBody>
      </p:sp>
      <p:sp>
        <p:nvSpPr>
          <p:cNvPr id="26" name="TextBox 25"/>
          <p:cNvSpPr txBox="1"/>
          <p:nvPr/>
        </p:nvSpPr>
        <p:spPr>
          <a:xfrm>
            <a:off x="2819400" y="50292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RrYY</a:t>
            </a:r>
            <a:endParaRPr lang="en-US" b="1" dirty="0"/>
          </a:p>
        </p:txBody>
      </p:sp>
      <p:sp>
        <p:nvSpPr>
          <p:cNvPr id="27" name="TextBox 26"/>
          <p:cNvSpPr txBox="1"/>
          <p:nvPr/>
        </p:nvSpPr>
        <p:spPr>
          <a:xfrm>
            <a:off x="4114800" y="49530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RrYy</a:t>
            </a:r>
            <a:endParaRPr lang="en-US" b="1" dirty="0"/>
          </a:p>
        </p:txBody>
      </p:sp>
      <p:sp>
        <p:nvSpPr>
          <p:cNvPr id="28" name="TextBox 27"/>
          <p:cNvSpPr txBox="1"/>
          <p:nvPr/>
        </p:nvSpPr>
        <p:spPr>
          <a:xfrm>
            <a:off x="5410200" y="5029200"/>
            <a:ext cx="685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rrYY</a:t>
            </a:r>
            <a:endParaRPr lang="en-US" b="1" dirty="0"/>
          </a:p>
        </p:txBody>
      </p:sp>
      <p:sp>
        <p:nvSpPr>
          <p:cNvPr id="29" name="TextBox 28"/>
          <p:cNvSpPr txBox="1"/>
          <p:nvPr/>
        </p:nvSpPr>
        <p:spPr>
          <a:xfrm>
            <a:off x="6629400" y="5029200"/>
            <a:ext cx="838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rrYy</a:t>
            </a:r>
            <a:endParaRPr lang="en-US" b="1" dirty="0"/>
          </a:p>
        </p:txBody>
      </p:sp>
      <p:sp>
        <p:nvSpPr>
          <p:cNvPr id="30" name="TextBox 29"/>
          <p:cNvSpPr txBox="1"/>
          <p:nvPr/>
        </p:nvSpPr>
        <p:spPr>
          <a:xfrm>
            <a:off x="1752600" y="60960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ry</a:t>
            </a:r>
            <a:endParaRPr lang="en-US" b="1" dirty="0"/>
          </a:p>
        </p:txBody>
      </p:sp>
      <p:sp>
        <p:nvSpPr>
          <p:cNvPr id="31" name="TextBox 30"/>
          <p:cNvSpPr txBox="1"/>
          <p:nvPr/>
        </p:nvSpPr>
        <p:spPr>
          <a:xfrm>
            <a:off x="2819400" y="60198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RrYy</a:t>
            </a:r>
            <a:endParaRPr lang="en-US" b="1" dirty="0"/>
          </a:p>
        </p:txBody>
      </p:sp>
      <p:sp>
        <p:nvSpPr>
          <p:cNvPr id="32" name="TextBox 31"/>
          <p:cNvSpPr txBox="1"/>
          <p:nvPr/>
        </p:nvSpPr>
        <p:spPr>
          <a:xfrm>
            <a:off x="4191000" y="59436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Rryy</a:t>
            </a:r>
            <a:endParaRPr lang="en-US" b="1" dirty="0"/>
          </a:p>
        </p:txBody>
      </p:sp>
      <p:sp>
        <p:nvSpPr>
          <p:cNvPr id="33" name="TextBox 32"/>
          <p:cNvSpPr txBox="1"/>
          <p:nvPr/>
        </p:nvSpPr>
        <p:spPr>
          <a:xfrm>
            <a:off x="5486400" y="59436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err="1" smtClean="0"/>
              <a:t>rrYy</a:t>
            </a:r>
            <a:endParaRPr lang="en-US" b="1" dirty="0"/>
          </a:p>
        </p:txBody>
      </p:sp>
      <p:sp>
        <p:nvSpPr>
          <p:cNvPr id="34" name="TextBox 33"/>
          <p:cNvSpPr txBox="1"/>
          <p:nvPr/>
        </p:nvSpPr>
        <p:spPr>
          <a:xfrm>
            <a:off x="4267200" y="1295400"/>
            <a:ext cx="2743200" cy="67710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See Fig. 11-1, pg. 271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1" fill="hold">
                      <p:stCondLst>
                        <p:cond delay="indefinite"/>
                      </p:stCondLst>
                      <p:childTnLst>
                        <p:par>
                          <p:cTn id="82" fill="hold">
                            <p:stCondLst>
                              <p:cond delay="0"/>
                            </p:stCondLst>
                            <p:childTnLst>
                              <p:par>
                                <p:cTn id="8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85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6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1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2" dur="500" fill="hold"/>
                                        <p:tgtEl>
                                          <p:spTgt spid="2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3" fill="hold">
                      <p:stCondLst>
                        <p:cond delay="indefinite"/>
                      </p:stCondLst>
                      <p:childTnLst>
                        <p:par>
                          <p:cTn id="94" fill="hold">
                            <p:stCondLst>
                              <p:cond delay="0"/>
                            </p:stCondLst>
                            <p:childTnLst>
                              <p:par>
                                <p:cTn id="9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97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98" dur="500" fill="hold"/>
                                        <p:tgtEl>
                                          <p:spTgt spid="2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9" fill="hold">
                      <p:stCondLst>
                        <p:cond delay="indefinite"/>
                      </p:stCondLst>
                      <p:childTnLst>
                        <p:par>
                          <p:cTn id="100" fill="hold">
                            <p:stCondLst>
                              <p:cond delay="0"/>
                            </p:stCondLst>
                            <p:childTnLst>
                              <p:par>
                                <p:cTn id="10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3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04" dur="500" fill="hold"/>
                                        <p:tgtEl>
                                          <p:spTgt spid="2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5" fill="hold">
                      <p:stCondLst>
                        <p:cond delay="indefinite"/>
                      </p:stCondLst>
                      <p:childTnLst>
                        <p:par>
                          <p:cTn id="106" fill="hold">
                            <p:stCondLst>
                              <p:cond delay="0"/>
                            </p:stCondLst>
                            <p:childTnLst>
                              <p:par>
                                <p:cTn id="10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9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0" dur="500" fill="hold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1" fill="hold">
                      <p:stCondLst>
                        <p:cond delay="indefinite"/>
                      </p:stCondLst>
                      <p:childTnLst>
                        <p:par>
                          <p:cTn id="112" fill="hold">
                            <p:stCondLst>
                              <p:cond delay="0"/>
                            </p:stCondLst>
                            <p:childTnLst>
                              <p:par>
                                <p:cTn id="11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5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6" dur="500" fill="hold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7" fill="hold">
                      <p:stCondLst>
                        <p:cond delay="indefinite"/>
                      </p:stCondLst>
                      <p:childTnLst>
                        <p:par>
                          <p:cTn id="118" fill="hold">
                            <p:stCondLst>
                              <p:cond delay="0"/>
                            </p:stCondLst>
                            <p:childTnLst>
                              <p:par>
                                <p:cTn id="11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1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2" dur="500" fill="hold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3" fill="hold">
                      <p:stCondLst>
                        <p:cond delay="indefinite"/>
                      </p:stCondLst>
                      <p:childTnLst>
                        <p:par>
                          <p:cTn id="124" fill="hold">
                            <p:stCondLst>
                              <p:cond delay="0"/>
                            </p:stCondLst>
                            <p:childTnLst>
                              <p:par>
                                <p:cTn id="12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7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8" dur="500" fill="hold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9" fill="hold">
                      <p:stCondLst>
                        <p:cond delay="indefinite"/>
                      </p:stCondLst>
                      <p:childTnLst>
                        <p:par>
                          <p:cTn id="130" fill="hold">
                            <p:stCondLst>
                              <p:cond delay="0"/>
                            </p:stCondLst>
                            <p:childTnLst>
                              <p:par>
                                <p:cTn id="13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3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4" dur="500" fill="hold"/>
                                        <p:tgtEl>
                                          <p:spTgt spid="3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5" fill="hold">
                      <p:stCondLst>
                        <p:cond delay="indefinite"/>
                      </p:stCondLst>
                      <p:childTnLst>
                        <p:par>
                          <p:cTn id="136" fill="hold">
                            <p:stCondLst>
                              <p:cond delay="0"/>
                            </p:stCondLst>
                            <p:childTnLst>
                              <p:par>
                                <p:cTn id="13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9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0" dur="500" fill="hold"/>
                                        <p:tgtEl>
                                          <p:spTgt spid="3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1" fill="hold">
                      <p:stCondLst>
                        <p:cond delay="indefinite"/>
                      </p:stCondLst>
                      <p:childTnLst>
                        <p:par>
                          <p:cTn id="142" fill="hold">
                            <p:stCondLst>
                              <p:cond delay="0"/>
                            </p:stCondLst>
                            <p:childTnLst>
                              <p:par>
                                <p:cTn id="14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5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6" dur="500" fill="hold"/>
                                        <p:tgtEl>
                                          <p:spTgt spid="3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7" fill="hold">
                      <p:stCondLst>
                        <p:cond delay="indefinite"/>
                      </p:stCondLst>
                      <p:childTnLst>
                        <p:par>
                          <p:cTn id="148" fill="hold">
                            <p:stCondLst>
                              <p:cond delay="0"/>
                            </p:stCondLst>
                            <p:childTnLst>
                              <p:par>
                                <p:cTn id="14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1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2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0" grpId="0" build="p"/>
      <p:bldP spid="11" grpId="0" build="p"/>
      <p:bldP spid="12" grpId="0" build="p"/>
      <p:bldP spid="13" grpId="0" build="p"/>
      <p:bldP spid="14" grpId="0" build="p"/>
      <p:bldP spid="15" grpId="0" build="p"/>
      <p:bldP spid="16" grpId="0" build="p"/>
      <p:bldP spid="17" grpId="0" build="p"/>
      <p:bldP spid="18" grpId="0" build="p"/>
      <p:bldP spid="19" grpId="0" build="p"/>
      <p:bldP spid="21" grpId="0" build="p"/>
      <p:bldP spid="22" grpId="0" build="p"/>
      <p:bldP spid="23" grpId="0" build="p"/>
      <p:bldP spid="24" grpId="0" build="p"/>
      <p:bldP spid="25" grpId="0" build="p"/>
      <p:bldP spid="26" grpId="0" build="p"/>
      <p:bldP spid="27" grpId="0" build="p"/>
      <p:bldP spid="28" grpId="0" build="p"/>
      <p:bldP spid="29" grpId="0" build="p"/>
      <p:bldP spid="30" grpId="0" build="p"/>
      <p:bldP spid="31" grpId="0" build="p"/>
      <p:bldP spid="32" grpId="0" build="p"/>
      <p:bldP spid="33" grpId="0" build="p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RESULTS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1000" y="1143000"/>
            <a:ext cx="4876800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Crossing the F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generation produces the F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generation</a:t>
            </a:r>
          </a:p>
          <a:p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Results:  The recessive phenotype did reappear in the F</a:t>
            </a:r>
            <a:r>
              <a:rPr lang="en-US" sz="2800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generation.  Mendel’s ratio of phenotypes was 9:3:3:1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9- round/yellow plants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3:  round/green plants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3 – wrinkled/yellow plants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1 – wrinkled/green plant</a:t>
            </a:r>
          </a:p>
          <a:p>
            <a:endParaRPr lang="en-US" dirty="0"/>
          </a:p>
        </p:txBody>
      </p:sp>
      <p:pic>
        <p:nvPicPr>
          <p:cNvPr id="8194" name="Picture 2" descr="http://www.biologycorner.com/resources/dihybrid_cross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257800" y="1219200"/>
            <a:ext cx="3667125" cy="4572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Summary of Mendel’s Principles</a:t>
            </a:r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sz="3600" dirty="0" smtClean="0">
                <a:latin typeface="Times New Roman" pitchFamily="18" charset="0"/>
                <a:cs typeface="Times New Roman" pitchFamily="18" charset="0"/>
              </a:rPr>
            </a:b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" y="914400"/>
            <a:ext cx="5715000" cy="553997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1.  Inheritance of characteristics is determined by genes that are passed from parent to offspring in sexually reproducing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organims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marL="457200" indent="-457200">
              <a:buAutoNum type="arabicPeriod" startAt="2"/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Genes exist in 2 forms (alleles) </a:t>
            </a:r>
          </a:p>
          <a:p>
            <a:pPr marL="914400" lvl="1" indent="-45720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a.  one dominant and one recessive.</a:t>
            </a:r>
          </a:p>
          <a:p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3.  Sexually reproducing organisms: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a.   2 copies of each gene 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		(1)  1 from each parent.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4.  Alleles for each gene segregate independently of each other.</a:t>
            </a:r>
          </a:p>
          <a:p>
            <a:endParaRPr lang="en-US" dirty="0"/>
          </a:p>
        </p:txBody>
      </p:sp>
      <p:pic>
        <p:nvPicPr>
          <p:cNvPr id="6146" name="Picture 2" descr="http://ecx.images-amazon.com/images/I/51Xq-Ia%2BTYL._SL160_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2647" y="2057400"/>
            <a:ext cx="2344103" cy="3505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228600"/>
            <a:ext cx="8229600" cy="1143000"/>
          </a:xfrm>
        </p:spPr>
        <p:txBody>
          <a:bodyPr>
            <a:normAutofit/>
          </a:bodyPr>
          <a:lstStyle/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Beyond Dominant and Recessive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228600" y="1219200"/>
            <a:ext cx="5029200" cy="53860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Blip>
                <a:blip r:embed="rId3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Not all genes show simple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Mendelian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inheritance.</a:t>
            </a:r>
          </a:p>
          <a:p>
            <a:pPr lvl="0">
              <a:buBlip>
                <a:blip r:embed="rId3"/>
              </a:buBlip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Blip>
                <a:blip r:embed="rId3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Majority have more than 2 alleles or are controlled by more than one gene.</a:t>
            </a:r>
          </a:p>
          <a:p>
            <a:pPr lvl="0">
              <a:buBlip>
                <a:blip r:embed="rId3"/>
              </a:buBlip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Blip>
                <a:blip r:embed="rId3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Some alleles are neither dominant, nor recessive and many traits are controlled by multiple alleles or multiple genes.</a:t>
            </a:r>
            <a:endParaRPr lang="en-US" dirty="0" smtClean="0"/>
          </a:p>
          <a:p>
            <a:pPr>
              <a:buBlip>
                <a:blip r:embed="rId3"/>
              </a:buBlip>
            </a:pPr>
            <a:r>
              <a:rPr lang="en-US" dirty="0" smtClean="0"/>
              <a:t> </a:t>
            </a:r>
          </a:p>
          <a:p>
            <a:endParaRPr lang="en-US" dirty="0"/>
          </a:p>
        </p:txBody>
      </p:sp>
      <p:pic>
        <p:nvPicPr>
          <p:cNvPr id="4098" name="Picture 2" descr="http://www.biotechnologyonline.gov.au/images/contentpages/sm_dogfou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4999" y="1447800"/>
            <a:ext cx="2884825" cy="425030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Beyond Dominant and Recessive</a:t>
            </a:r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0" y="1143000"/>
            <a:ext cx="495300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Incomplete Dominance – </a:t>
            </a:r>
          </a:p>
          <a:p>
            <a:pPr lvl="1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NEITHER allele is dominant.</a:t>
            </a:r>
          </a:p>
          <a:p>
            <a:pPr lvl="1">
              <a:buBlip>
                <a:blip r:embed="rId3"/>
              </a:buBlip>
            </a:pP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Heterozygous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phenotype is in between the homozygous phenotypes.</a:t>
            </a:r>
          </a:p>
          <a:p>
            <a:pPr lvl="0"/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Example: </a:t>
            </a:r>
          </a:p>
          <a:p>
            <a:pPr lvl="1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Japanese four </a:t>
            </a:r>
            <a:r>
              <a:rPr lang="en-US" sz="2400" dirty="0" err="1" smtClean="0">
                <a:latin typeface="Times New Roman" pitchFamily="18" charset="0"/>
                <a:cs typeface="Times New Roman" pitchFamily="18" charset="0"/>
              </a:rPr>
              <a:t>o’clocks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– 	flowers  show incomplete 	dominance.  </a:t>
            </a:r>
          </a:p>
          <a:p>
            <a:pPr lvl="1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 cross of red plants (RR) with 	white plants (WW), creates 	offspring that are all pink 	(RW).  </a:t>
            </a:r>
          </a:p>
          <a:p>
            <a:pPr lvl="0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See Fig. 11.11, pg. 272.</a:t>
            </a:r>
          </a:p>
          <a:p>
            <a:endParaRPr lang="en-US" dirty="0"/>
          </a:p>
        </p:txBody>
      </p:sp>
      <p:pic>
        <p:nvPicPr>
          <p:cNvPr id="68610" name="Picture 2" descr="http://www.emc.maricopa.edu/faculty/farabee/BIOBK/incomdom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381500" y="1600200"/>
            <a:ext cx="4762500" cy="36766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CODOMINANCE</a:t>
            </a:r>
            <a:endParaRPr lang="en-US" sz="4000" b="1" dirty="0"/>
          </a:p>
        </p:txBody>
      </p:sp>
      <p:sp>
        <p:nvSpPr>
          <p:cNvPr id="4" name="TextBox 3"/>
          <p:cNvSpPr txBox="1"/>
          <p:nvPr/>
        </p:nvSpPr>
        <p:spPr>
          <a:xfrm>
            <a:off x="152400" y="1066800"/>
            <a:ext cx="5029200" cy="67403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BOTH alleles are equally dominant  </a:t>
            </a:r>
          </a:p>
          <a:p>
            <a:pPr lvl="1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Both appear in the phenotype of the heterozygote.</a:t>
            </a:r>
          </a:p>
          <a:p>
            <a:pPr>
              <a:buBlip>
                <a:blip r:embed="rId3"/>
              </a:buBlip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Example:  </a:t>
            </a:r>
          </a:p>
          <a:p>
            <a:pPr lvl="1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 chicken which has black feathers is crossed with a chicken that has white feathers.  </a:t>
            </a:r>
          </a:p>
          <a:p>
            <a:pPr lvl="2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offspring have both black &amp; white feathers.  </a:t>
            </a:r>
          </a:p>
          <a:p>
            <a:pPr lvl="1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Also happens with cattle that combine white and red, creating roan cattle that have both red &amp; white hairs.</a:t>
            </a:r>
          </a:p>
          <a:p>
            <a:pPr lvl="2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Known as “roan”</a:t>
            </a:r>
          </a:p>
          <a:p>
            <a:pPr>
              <a:buBlip>
                <a:blip r:embed="rId3"/>
              </a:buBlip>
            </a:pPr>
            <a:endParaRPr lang="en-US" sz="240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0"/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– </a:t>
            </a:r>
            <a:endParaRPr lang="en-US" dirty="0"/>
          </a:p>
        </p:txBody>
      </p:sp>
      <p:pic>
        <p:nvPicPr>
          <p:cNvPr id="6148" name="Picture 4" descr="http://www.biologycorner.com/resources/roancow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38800" y="4343400"/>
            <a:ext cx="3050628" cy="2057400"/>
          </a:xfrm>
          <a:prstGeom prst="rect">
            <a:avLst/>
          </a:prstGeom>
          <a:noFill/>
        </p:spPr>
      </p:pic>
      <p:pic>
        <p:nvPicPr>
          <p:cNvPr id="6150" name="Picture 6" descr="http://www.cccoe.net/genetics/daddy/chicken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7400" y="1143000"/>
            <a:ext cx="2501004" cy="28977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GREGOR MENDEL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62000" y="1143000"/>
            <a:ext cx="4114800" cy="59708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Blip>
                <a:blip r:embed="rId3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Father of genetics – Austrian monk &amp; mathematician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0">
              <a:buBlip>
                <a:blip r:embed="rId3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In charge of </a:t>
            </a:r>
            <a:r>
              <a:rPr lang="en-US" sz="2800" dirty="0" err="1" smtClean="0">
                <a:latin typeface="Times New Roman" pitchFamily="18" charset="0"/>
                <a:cs typeface="Times New Roman" pitchFamily="18" charset="0"/>
              </a:rPr>
              <a:t>monestary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gardens and his work here changed biology forever.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0">
              <a:buBlip>
                <a:blip r:embed="rId3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Worked with pea plants to discover how traits were passed from parent to offspring.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en-US" dirty="0"/>
          </a:p>
        </p:txBody>
      </p:sp>
      <p:pic>
        <p:nvPicPr>
          <p:cNvPr id="5" name="Picture 4" descr="gregor mende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5122927" y="1524000"/>
            <a:ext cx="3392423" cy="4038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Multiple Alleles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6172200" cy="5486400"/>
          </a:xfrm>
        </p:spPr>
        <p:txBody>
          <a:bodyPr>
            <a:normAutofit fontScale="92500" lnSpcReduction="10000"/>
          </a:bodyPr>
          <a:lstStyle/>
          <a:p>
            <a:pPr lvl="0">
              <a:buBlip>
                <a:blip r:embed="rId3"/>
              </a:buBlip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Traits that controlled by more than 2 alleles.</a:t>
            </a:r>
          </a:p>
          <a:p>
            <a:pPr>
              <a:buBlip>
                <a:blip r:embed="rId3"/>
              </a:buBlip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 Examples:  </a:t>
            </a:r>
          </a:p>
          <a:p>
            <a:pPr lvl="1">
              <a:buBlip>
                <a:blip r:embed="rId3"/>
              </a:buBlip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Coat color in rabbits is controlled by at least 4 alleles.  </a:t>
            </a:r>
          </a:p>
          <a:p>
            <a:pPr lvl="1">
              <a:buBlip>
                <a:blip r:embed="rId3"/>
              </a:buBlip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Human blood type is controlled by multiple alleles – There are four possible blood types </a:t>
            </a:r>
          </a:p>
          <a:p>
            <a:pPr lvl="2">
              <a:buBlip>
                <a:blip r:embed="rId3"/>
              </a:buBlip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I</a:t>
            </a:r>
            <a:r>
              <a:rPr lang="en-US" sz="2600" baseline="300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= A blood; </a:t>
            </a:r>
          </a:p>
          <a:p>
            <a:pPr lvl="2">
              <a:buBlip>
                <a:blip r:embed="rId3"/>
              </a:buBlip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600" baseline="30000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= B blood </a:t>
            </a:r>
          </a:p>
          <a:p>
            <a:pPr lvl="2">
              <a:buBlip>
                <a:blip r:embed="rId3"/>
              </a:buBlip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600" baseline="30000" dirty="0" smtClean="0">
                <a:latin typeface="Times New Roman" pitchFamily="18" charset="0"/>
                <a:cs typeface="Times New Roman" pitchFamily="18" charset="0"/>
              </a:rPr>
              <a:t>A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en-US" sz="2600" baseline="30000" dirty="0" smtClean="0">
                <a:latin typeface="Times New Roman" pitchFamily="18" charset="0"/>
                <a:cs typeface="Times New Roman" pitchFamily="18" charset="0"/>
              </a:rPr>
              <a:t>B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= AB blood; and </a:t>
            </a:r>
          </a:p>
          <a:p>
            <a:pPr lvl="2">
              <a:buBlip>
                <a:blip r:embed="rId3"/>
              </a:buBlip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ii O = O blood (recessive blood type)</a:t>
            </a:r>
          </a:p>
          <a:p>
            <a:pPr lvl="3">
              <a:buBlip>
                <a:blip r:embed="rId3"/>
              </a:buBlip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O negative = “universal donor” because EVERYONE can receive O negative blood..</a:t>
            </a:r>
          </a:p>
          <a:p>
            <a:pPr>
              <a:buBlip>
                <a:blip r:embed="rId3"/>
              </a:buBlip>
            </a:pPr>
            <a:endParaRPr lang="en-US" dirty="0"/>
          </a:p>
        </p:txBody>
      </p:sp>
      <p:pic>
        <p:nvPicPr>
          <p:cNvPr id="4098" name="Picture 2" descr="http://www.occc.edu/biologylabs/Images/Tutorial_Genetics_Images/rbc-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00800" y="1219200"/>
            <a:ext cx="2008909" cy="2762250"/>
          </a:xfrm>
          <a:prstGeom prst="rect">
            <a:avLst/>
          </a:prstGeom>
          <a:noFill/>
        </p:spPr>
      </p:pic>
      <p:pic>
        <p:nvPicPr>
          <p:cNvPr id="4102" name="Picture 6" descr="http://3.bp.blogspot.com/_DZH2cmCoois/Rd8Ucu4z8BI/AAAAAAAABCg/LjPW06AqP4k/s400/ABO_Punnett_square_2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91200" y="4114800"/>
            <a:ext cx="3231266" cy="1276350"/>
          </a:xfrm>
          <a:prstGeom prst="rect">
            <a:avLst/>
          </a:prstGeom>
          <a:noFill/>
        </p:spPr>
      </p:pic>
      <p:pic>
        <p:nvPicPr>
          <p:cNvPr id="4104" name="Picture 8" descr="See full size image">
            <a:hlinkClick r:id="rId6"/>
          </p:cNvPr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5816600" y="5334000"/>
            <a:ext cx="3327400" cy="12880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Polygenic Traits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5105400" cy="5410199"/>
          </a:xfrm>
        </p:spPr>
        <p:txBody>
          <a:bodyPr>
            <a:normAutofit/>
          </a:bodyPr>
          <a:lstStyle/>
          <a:p>
            <a:pPr lvl="0"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Characteristics controlled by MANY genes.</a:t>
            </a:r>
          </a:p>
          <a:p>
            <a:pPr lvl="1"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These traits show a wide variety of phenotypes.</a:t>
            </a:r>
          </a:p>
          <a:p>
            <a:pPr lvl="0"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Examples:</a:t>
            </a:r>
          </a:p>
          <a:p>
            <a:pPr lvl="1"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Human skin color is controlled by at least 4 different genes;</a:t>
            </a:r>
          </a:p>
          <a:p>
            <a:pPr lvl="1"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human hair color.</a:t>
            </a:r>
          </a:p>
          <a:p>
            <a:pPr>
              <a:buBlip>
                <a:blip r:embed="rId3"/>
              </a:buBlip>
            </a:pPr>
            <a:endParaRPr lang="en-US" dirty="0"/>
          </a:p>
        </p:txBody>
      </p:sp>
      <p:pic>
        <p:nvPicPr>
          <p:cNvPr id="2050" name="Picture 2" descr="http://ocw.tufts.edu/data/51/551169/551281_xlarg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3657600"/>
            <a:ext cx="4343400" cy="2891463"/>
          </a:xfrm>
          <a:prstGeom prst="rect">
            <a:avLst/>
          </a:prstGeom>
          <a:noFill/>
        </p:spPr>
      </p:pic>
      <p:pic>
        <p:nvPicPr>
          <p:cNvPr id="2052" name="Picture 4" descr="http://anthro.palomar.edu/adapt/images/skin_color_range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57800" y="1676400"/>
            <a:ext cx="3667125" cy="1295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GREGOR MENDEL – CONT’D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0" y="1143000"/>
            <a:ext cx="7010400" cy="541686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Blip>
                <a:blip r:embed="rId3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Self-pollination – when the pollen (male part) fertilizes the egg of the same plant – this is how most plants reproduce.</a:t>
            </a:r>
          </a:p>
          <a:p>
            <a:pPr>
              <a:buBlip>
                <a:blip r:embed="rId3"/>
              </a:buBlip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Blip>
                <a:blip r:embed="rId3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Mendel created 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true-breeding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 plants – allowed the plants to self-pollinate - offspring were identical to the parent.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0">
              <a:buBlip>
                <a:blip r:embed="rId3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One stock of true breeding plants were all tall, one was all short, one had green seeds and one had yellow seeds.</a:t>
            </a:r>
          </a:p>
          <a:p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en-US" dirty="0"/>
          </a:p>
        </p:txBody>
      </p:sp>
      <p:pic>
        <p:nvPicPr>
          <p:cNvPr id="4" name="Picture 3" descr="gregor mendel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7086600" y="4343400"/>
            <a:ext cx="1856232" cy="2209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GREGOR MENDEL – CONT’D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3400" y="1219200"/>
            <a:ext cx="8229600" cy="2438400"/>
          </a:xfrm>
        </p:spPr>
        <p:txBody>
          <a:bodyPr>
            <a:normAutofit fontScale="25000" lnSpcReduction="20000"/>
          </a:bodyPr>
          <a:lstStyle/>
          <a:p>
            <a:pPr lvl="0">
              <a:buBlip>
                <a:blip r:embed="rId3"/>
              </a:buBlip>
            </a:pPr>
            <a:r>
              <a:rPr lang="en-US" sz="11200" dirty="0" smtClean="0">
                <a:latin typeface="Times New Roman" pitchFamily="18" charset="0"/>
                <a:cs typeface="Times New Roman" pitchFamily="18" charset="0"/>
              </a:rPr>
              <a:t>Mendel then </a:t>
            </a:r>
            <a:r>
              <a:rPr lang="en-US" sz="11200" b="1" dirty="0" smtClean="0">
                <a:latin typeface="Times New Roman" pitchFamily="18" charset="0"/>
                <a:cs typeface="Times New Roman" pitchFamily="18" charset="0"/>
              </a:rPr>
              <a:t>cross-pollinated</a:t>
            </a:r>
            <a:r>
              <a:rPr lang="en-US" sz="11200" dirty="0" smtClean="0">
                <a:latin typeface="Times New Roman" pitchFamily="18" charset="0"/>
                <a:cs typeface="Times New Roman" pitchFamily="18" charset="0"/>
              </a:rPr>
              <a:t> the true-breeding </a:t>
            </a:r>
          </a:p>
          <a:p>
            <a:pPr lvl="1">
              <a:buBlip>
                <a:blip r:embed="rId3"/>
              </a:buBlip>
            </a:pPr>
            <a:r>
              <a:rPr lang="en-US" sz="11200" dirty="0" smtClean="0">
                <a:latin typeface="Times New Roman" pitchFamily="18" charset="0"/>
                <a:cs typeface="Times New Roman" pitchFamily="18" charset="0"/>
              </a:rPr>
              <a:t>These made up what are called the F</a:t>
            </a:r>
            <a:r>
              <a:rPr lang="en-US" sz="11200" baseline="-25000" dirty="0" smtClean="0">
                <a:latin typeface="Times New Roman" pitchFamily="18" charset="0"/>
                <a:cs typeface="Times New Roman" pitchFamily="18" charset="0"/>
              </a:rPr>
              <a:t>1 </a:t>
            </a:r>
            <a:r>
              <a:rPr lang="en-US" sz="11200" dirty="0" smtClean="0">
                <a:latin typeface="Times New Roman" pitchFamily="18" charset="0"/>
                <a:cs typeface="Times New Roman" pitchFamily="18" charset="0"/>
              </a:rPr>
              <a:t>Generation or 1</a:t>
            </a:r>
            <a:r>
              <a:rPr lang="en-US" sz="11200" baseline="30000" dirty="0" smtClean="0">
                <a:latin typeface="Times New Roman" pitchFamily="18" charset="0"/>
                <a:cs typeface="Times New Roman" pitchFamily="18" charset="0"/>
              </a:rPr>
              <a:t>st</a:t>
            </a:r>
            <a:r>
              <a:rPr lang="en-US" sz="11200" dirty="0" smtClean="0">
                <a:latin typeface="Times New Roman" pitchFamily="18" charset="0"/>
                <a:cs typeface="Times New Roman" pitchFamily="18" charset="0"/>
              </a:rPr>
              <a:t>  Filial Generation</a:t>
            </a:r>
          </a:p>
          <a:p>
            <a:pPr lvl="0">
              <a:buBlip>
                <a:blip r:embed="rId3"/>
              </a:buBlip>
            </a:pPr>
            <a:r>
              <a:rPr lang="en-US" sz="11200" dirty="0" smtClean="0">
                <a:latin typeface="Times New Roman" pitchFamily="18" charset="0"/>
                <a:cs typeface="Times New Roman" pitchFamily="18" charset="0"/>
              </a:rPr>
              <a:t>Mendel hand pollinated his plants to control the traits he wanted to study.</a:t>
            </a:r>
          </a:p>
          <a:p>
            <a:pPr lvl="0">
              <a:buBlip>
                <a:blip r:embed="rId3"/>
              </a:buBlip>
            </a:pPr>
            <a:r>
              <a:rPr lang="en-US" sz="11200" dirty="0" smtClean="0">
                <a:latin typeface="Times New Roman" pitchFamily="18" charset="0"/>
                <a:cs typeface="Times New Roman" pitchFamily="18" charset="0"/>
              </a:rPr>
              <a:t>See Fig. 11-2.</a:t>
            </a:r>
          </a:p>
          <a:p>
            <a:endParaRPr lang="en-US" dirty="0"/>
          </a:p>
        </p:txBody>
      </p:sp>
      <p:pic>
        <p:nvPicPr>
          <p:cNvPr id="56322" name="Picture 2" descr="http://www.dnalc.org/content/c16/16173/16173_mendelnote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3662680"/>
            <a:ext cx="2590800" cy="3195320"/>
          </a:xfrm>
          <a:prstGeom prst="rect">
            <a:avLst/>
          </a:prstGeom>
          <a:noFill/>
        </p:spPr>
      </p:pic>
      <p:pic>
        <p:nvPicPr>
          <p:cNvPr id="56324" name="Picture 4" descr="http://t0.gstatic.com/images?q=tbn:514QYo8c2yKiAM:http://blog.savcds.org/swanson/files/2010/01/mendel.png">
            <a:hlinkClick r:id="rId5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553200" y="3733800"/>
            <a:ext cx="2171700" cy="269291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3429000" y="4343400"/>
            <a:ext cx="2057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MENDEL’S NOTES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8" name="Straight Arrow Connector 7"/>
          <p:cNvCxnSpPr>
            <a:stCxn id="6" idx="1"/>
          </p:cNvCxnSpPr>
          <p:nvPr/>
        </p:nvCxnSpPr>
        <p:spPr>
          <a:xfrm rot="10800000">
            <a:off x="2743200" y="4648200"/>
            <a:ext cx="685800" cy="18366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6200"/>
            <a:ext cx="8229600" cy="1143000"/>
          </a:xfrm>
        </p:spPr>
        <p:txBody>
          <a:bodyPr>
            <a:normAutofit fontScale="90000"/>
          </a:bodyPr>
          <a:lstStyle/>
          <a:p>
            <a:pPr lvl="0"/>
            <a:r>
              <a:rPr lang="en-US" b="1" u="sng" dirty="0" smtClean="0">
                <a:latin typeface="Times New Roman" pitchFamily="18" charset="0"/>
                <a:cs typeface="Times New Roman" pitchFamily="18" charset="0"/>
              </a:rPr>
              <a:t>Genes and Dominance - MENDEL</a:t>
            </a:r>
            <a:endParaRPr lang="en-US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81000" y="1447801"/>
            <a:ext cx="8382000" cy="35394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Blip>
                <a:blip r:embed="rId3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Trait – is a specific characteristic such as seed color or plant height which varies from one individual to another.</a:t>
            </a:r>
          </a:p>
          <a:p>
            <a:pPr>
              <a:buBlip>
                <a:blip r:embed="rId3"/>
              </a:buBlip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Blip>
                <a:blip r:embed="rId3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Mendel studied seven traits in the pea plant.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0">
              <a:buBlip>
                <a:blip r:embed="rId3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Mendel studied two contrasting traits at a time:  </a:t>
            </a:r>
          </a:p>
          <a:p>
            <a:pPr lvl="1">
              <a:buBlip>
                <a:blip r:embed="rId3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green seed color vs. yellow seed color </a:t>
            </a:r>
          </a:p>
          <a:p>
            <a:pPr lvl="1">
              <a:buBlip>
                <a:blip r:embed="rId3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short plants vs. tall plants.</a:t>
            </a:r>
          </a:p>
        </p:txBody>
      </p:sp>
      <p:pic>
        <p:nvPicPr>
          <p:cNvPr id="34818" name="Picture 2" descr="http://t0.gstatic.com/images?q=tbn:A1tsgmCouGm2GM:http://www.scq.ubc.ca/wp-content/mendel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048000" y="4951156"/>
            <a:ext cx="2438400" cy="147483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sz="3600" b="1" dirty="0" smtClean="0">
                <a:latin typeface="Times New Roman" pitchFamily="18" charset="0"/>
                <a:cs typeface="Times New Roman" pitchFamily="18" charset="0"/>
              </a:rPr>
              <a:t>MENDEL’S EXPERIMENTS CONT’D</a:t>
            </a:r>
            <a:endParaRPr lang="en-US" sz="36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228600" y="1143000"/>
            <a:ext cx="4724400" cy="517064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>
              <a:buBlip>
                <a:blip r:embed="rId3"/>
              </a:buBlip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Parent generation (P generation) </a:t>
            </a:r>
          </a:p>
          <a:p>
            <a:pPr lvl="1">
              <a:buBlip>
                <a:blip r:embed="rId3"/>
              </a:buBlip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true-breeding plants </a:t>
            </a:r>
          </a:p>
          <a:p>
            <a:pPr lvl="1">
              <a:buBlip>
                <a:blip r:embed="rId3"/>
              </a:buBlip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by self-pollination.  </a:t>
            </a:r>
          </a:p>
          <a:p>
            <a:pPr lvl="1">
              <a:buBlip>
                <a:blip r:embed="rId3"/>
              </a:buBlip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“pure” for their traits.</a:t>
            </a:r>
          </a:p>
          <a:p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0">
              <a:buBlip>
                <a:blip r:embed="rId3"/>
              </a:buBlip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First Filial generation (F</a:t>
            </a:r>
            <a:r>
              <a:rPr lang="en-US" sz="22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generation)</a:t>
            </a:r>
          </a:p>
          <a:p>
            <a:pPr lvl="1">
              <a:buBlip>
                <a:blip r:embed="rId3"/>
              </a:buBlip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cross-pollinated the P generation.</a:t>
            </a:r>
          </a:p>
          <a:p>
            <a:pPr lvl="1">
              <a:buBlip>
                <a:blip r:embed="rId3"/>
              </a:buBlip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P plants that were tall were crossed with P plants that were short.</a:t>
            </a:r>
          </a:p>
          <a:p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0">
              <a:buBlip>
                <a:blip r:embed="rId3"/>
              </a:buBlip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Hybrid – the offspring that results from a </a:t>
            </a:r>
            <a:r>
              <a:rPr lang="en-US" sz="2200" smtClean="0">
                <a:latin typeface="Times New Roman" pitchFamily="18" charset="0"/>
                <a:cs typeface="Times New Roman" pitchFamily="18" charset="0"/>
              </a:rPr>
              <a:t>cross between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parents with different traits.</a:t>
            </a:r>
          </a:p>
          <a:p>
            <a:endParaRPr lang="en-US" sz="2200" dirty="0"/>
          </a:p>
        </p:txBody>
      </p:sp>
      <p:pic>
        <p:nvPicPr>
          <p:cNvPr id="58370" name="Picture 2" descr="http://t3.gstatic.com/images?q=tbn:07lPCcbZVHYPHM:http://www.dnalc.org/content/c16/16162/16162_pea4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638800" y="1447800"/>
            <a:ext cx="2609709" cy="3886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3803" y="140856"/>
            <a:ext cx="8816394" cy="925944"/>
          </a:xfrm>
        </p:spPr>
        <p:txBody>
          <a:bodyPr>
            <a:noAutofit/>
          </a:bodyPr>
          <a:lstStyle/>
          <a:p>
            <a:r>
              <a:rPr lang="en-US" sz="3200" b="1" dirty="0" smtClean="0">
                <a:latin typeface="Times New Roman" pitchFamily="18" charset="0"/>
                <a:cs typeface="Times New Roman" pitchFamily="18" charset="0"/>
              </a:rPr>
              <a:t>GENES &amp; DOMINANCE MENDEL – CONT’D.</a:t>
            </a:r>
            <a:endParaRPr lang="en-US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152400" y="1295401"/>
            <a:ext cx="4267200" cy="55092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Blip>
                <a:blip r:embed="rId3"/>
              </a:buBlip>
            </a:pPr>
            <a:r>
              <a:rPr lang="en-US" sz="2200" b="1" u="sng" dirty="0" smtClean="0">
                <a:latin typeface="Times New Roman" pitchFamily="18" charset="0"/>
                <a:cs typeface="Times New Roman" pitchFamily="18" charset="0"/>
              </a:rPr>
              <a:t>Principle of Dominance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– Some alleles are dominant and some alleles are recessive.</a:t>
            </a:r>
          </a:p>
          <a:p>
            <a:pPr lvl="0">
              <a:buBlip>
                <a:blip r:embed="rId3"/>
              </a:buBlip>
            </a:pPr>
            <a:endParaRPr lang="en-US" sz="22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Blip>
                <a:blip r:embed="rId3"/>
              </a:buBlip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Mendel crossed tall plants with short plants,  all F</a:t>
            </a:r>
            <a:r>
              <a:rPr lang="en-US" sz="2200" baseline="-25000" dirty="0" smtClean="0">
                <a:latin typeface="Times New Roman" pitchFamily="18" charset="0"/>
                <a:cs typeface="Times New Roman" pitchFamily="18" charset="0"/>
              </a:rPr>
              <a:t>1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plants were tall</a:t>
            </a:r>
          </a:p>
          <a:p>
            <a:pPr lvl="1">
              <a:buBlip>
                <a:blip r:embed="rId3"/>
              </a:buBlip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 “short” disappeared.</a:t>
            </a:r>
          </a:p>
          <a:p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0">
              <a:buBlip>
                <a:blip r:embed="rId3"/>
              </a:buBlip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Mendel drew 2 conclusions:</a:t>
            </a:r>
          </a:p>
          <a:p>
            <a:pPr lvl="1">
              <a:buBlip>
                <a:blip r:embed="rId3"/>
              </a:buBlip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Traits are determined by “factors” which are passed from 1 generation to the next; and</a:t>
            </a:r>
          </a:p>
          <a:p>
            <a:pPr lvl="1">
              <a:buBlip>
                <a:blip r:embed="rId3"/>
              </a:buBlip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Each trait was controlled by 2 contrasting forms.</a:t>
            </a:r>
          </a:p>
          <a:p>
            <a:pPr lvl="2">
              <a:buBlip>
                <a:blip r:embed="rId3"/>
              </a:buBlip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Allele – different forms of a gene (the “factor”). </a:t>
            </a:r>
          </a:p>
        </p:txBody>
      </p:sp>
      <p:pic>
        <p:nvPicPr>
          <p:cNvPr id="30722" name="Picture 2" descr="http://www.riken.go.jp/engn/r-navi/trivia/006/image/mende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72000" y="1720215"/>
            <a:ext cx="4396795" cy="301180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GENES &amp; DOMINANCE CONT’D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28600" y="1143000"/>
            <a:ext cx="5029200" cy="49552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MENDEL’S CONCLUSIONS:  </a:t>
            </a:r>
          </a:p>
          <a:p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pPr lvl="0">
              <a:buBlip>
                <a:blip r:embed="rId3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Dominant allele will always appear in the organism.</a:t>
            </a:r>
          </a:p>
          <a:p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>
              <a:buBlip>
                <a:blip r:embed="rId3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Recessive allele must have 2 alleles.</a:t>
            </a:r>
          </a:p>
          <a:p>
            <a:pPr lvl="0"/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Blip>
                <a:blip r:embed="rId3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Mendel found the “short” allele was recessive.</a:t>
            </a:r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60418" name="Picture 2" descr="See full size image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24400" y="1981200"/>
            <a:ext cx="4002405" cy="330095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2741</TotalTime>
  <Words>1152</Words>
  <Application>Microsoft Office PowerPoint</Application>
  <PresentationFormat>On-screen Show (4:3)</PresentationFormat>
  <Paragraphs>390</Paragraphs>
  <Slides>31</Slides>
  <Notes>30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31</vt:i4>
      </vt:variant>
    </vt:vector>
  </HeadingPairs>
  <TitlesOfParts>
    <vt:vector size="35" baseType="lpstr">
      <vt:lpstr>Arial</vt:lpstr>
      <vt:lpstr>Calibri</vt:lpstr>
      <vt:lpstr>Times New Roman</vt:lpstr>
      <vt:lpstr>Office Theme</vt:lpstr>
      <vt:lpstr>Biology  INTRODUCTION TO GENETICS </vt:lpstr>
      <vt:lpstr>INTRODUCTION  </vt:lpstr>
      <vt:lpstr>GREGOR MENDEL</vt:lpstr>
      <vt:lpstr>GREGOR MENDEL – CONT’D</vt:lpstr>
      <vt:lpstr>GREGOR MENDEL – CONT’D</vt:lpstr>
      <vt:lpstr>Genes and Dominance - MENDEL</vt:lpstr>
      <vt:lpstr>MENDEL’S EXPERIMENTS CONT’D</vt:lpstr>
      <vt:lpstr>GENES &amp; DOMINANCE MENDEL – CONT’D.</vt:lpstr>
      <vt:lpstr>GENES &amp; DOMINANCE CONT’D</vt:lpstr>
      <vt:lpstr>PRINCIPLE OF SEGREGATION</vt:lpstr>
      <vt:lpstr>PRINCIPLE OF SEGREGATION CONT’D</vt:lpstr>
      <vt:lpstr>PowerPoint Presentation</vt:lpstr>
      <vt:lpstr>11-2  PROBABILITY AND PUNNETT SQUARES</vt:lpstr>
      <vt:lpstr>PROBABILITY AND PUNNETT SQUARES CONT’D</vt:lpstr>
      <vt:lpstr>PUNNET SQUARE VOCABULARY</vt:lpstr>
      <vt:lpstr>PUNNETT SQUARE VOCAB CONT’D</vt:lpstr>
      <vt:lpstr>HOW TO MAKE A PUNNETT SQUARE</vt:lpstr>
      <vt:lpstr>Cross two heterozygous individuals and show the results in a Punnett Square.</vt:lpstr>
      <vt:lpstr>Probabilities Predict Averages</vt:lpstr>
      <vt:lpstr>11-3 EXPLORING MENDELIAN GENETICS</vt:lpstr>
      <vt:lpstr>Dihybrid Cross</vt:lpstr>
      <vt:lpstr>How to Make a Dihybrid Cross</vt:lpstr>
      <vt:lpstr>DIHYBRID CROSS</vt:lpstr>
      <vt:lpstr>DIHYBRID ON YOUR OWN.</vt:lpstr>
      <vt:lpstr>RESULTS</vt:lpstr>
      <vt:lpstr>Summary of Mendel’s Principles </vt:lpstr>
      <vt:lpstr>Beyond Dominant and Recessive</vt:lpstr>
      <vt:lpstr>Beyond Dominant and Recessive</vt:lpstr>
      <vt:lpstr>CODOMINANCE</vt:lpstr>
      <vt:lpstr>Multiple Alleles</vt:lpstr>
      <vt:lpstr>Polygenic Traits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INTRODUCTION TO GENETICS</dc:title>
  <dc:creator>Sally</dc:creator>
  <cp:lastModifiedBy>Sally Collins</cp:lastModifiedBy>
  <cp:revision>125</cp:revision>
  <cp:lastPrinted>2017-03-29T12:04:52Z</cp:lastPrinted>
  <dcterms:created xsi:type="dcterms:W3CDTF">2010-03-10T13:34:58Z</dcterms:created>
  <dcterms:modified xsi:type="dcterms:W3CDTF">2017-04-03T12:27:27Z</dcterms:modified>
</cp:coreProperties>
</file>